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34.xml" ContentType="application/vnd.openxmlformats-officedocument.presentationml.notesSlide+xml"/>
  <Override PartName="/ppt/notesSlides/notesSlide135.xml" ContentType="application/vnd.openxmlformats-officedocument.presentationml.notesSlide+xml"/>
  <Override PartName="/ppt/notesSlides/notesSlide136.xml" ContentType="application/vnd.openxmlformats-officedocument.presentationml.notesSlide+xml"/>
  <Override PartName="/ppt/notesSlides/notesSlide137.xml" ContentType="application/vnd.openxmlformats-officedocument.presentationml.notesSlide+xml"/>
  <Override PartName="/ppt/notesSlides/notesSlide1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40"/>
  </p:notesMasterIdLst>
  <p:handoutMasterIdLst>
    <p:handoutMasterId r:id="rId141"/>
  </p:handoutMasterIdLst>
  <p:sldIdLst>
    <p:sldId id="256" r:id="rId2"/>
    <p:sldId id="410" r:id="rId3"/>
    <p:sldId id="396" r:id="rId4"/>
    <p:sldId id="322" r:id="rId5"/>
    <p:sldId id="434" r:id="rId6"/>
    <p:sldId id="435" r:id="rId7"/>
    <p:sldId id="323" r:id="rId8"/>
    <p:sldId id="415" r:id="rId9"/>
    <p:sldId id="289" r:id="rId10"/>
    <p:sldId id="324" r:id="rId11"/>
    <p:sldId id="325" r:id="rId12"/>
    <p:sldId id="326" r:id="rId13"/>
    <p:sldId id="314" r:id="rId14"/>
    <p:sldId id="327" r:id="rId15"/>
    <p:sldId id="328" r:id="rId16"/>
    <p:sldId id="281" r:id="rId17"/>
    <p:sldId id="315" r:id="rId18"/>
    <p:sldId id="441" r:id="rId19"/>
    <p:sldId id="329" r:id="rId20"/>
    <p:sldId id="330" r:id="rId21"/>
    <p:sldId id="331" r:id="rId22"/>
    <p:sldId id="355" r:id="rId23"/>
    <p:sldId id="442" r:id="rId24"/>
    <p:sldId id="290" r:id="rId25"/>
    <p:sldId id="356" r:id="rId26"/>
    <p:sldId id="292" r:id="rId27"/>
    <p:sldId id="443" r:id="rId28"/>
    <p:sldId id="293" r:id="rId29"/>
    <p:sldId id="398" r:id="rId30"/>
    <p:sldId id="332" r:id="rId31"/>
    <p:sldId id="358" r:id="rId32"/>
    <p:sldId id="359" r:id="rId33"/>
    <p:sldId id="363" r:id="rId34"/>
    <p:sldId id="419" r:id="rId35"/>
    <p:sldId id="360" r:id="rId36"/>
    <p:sldId id="417" r:id="rId37"/>
    <p:sldId id="420" r:id="rId38"/>
    <p:sldId id="361" r:id="rId39"/>
    <p:sldId id="399" r:id="rId40"/>
    <p:sldId id="421" r:id="rId41"/>
    <p:sldId id="418" r:id="rId42"/>
    <p:sldId id="444" r:id="rId43"/>
    <p:sldId id="445" r:id="rId44"/>
    <p:sldId id="422" r:id="rId45"/>
    <p:sldId id="362" r:id="rId46"/>
    <p:sldId id="448" r:id="rId47"/>
    <p:sldId id="333" r:id="rId48"/>
    <p:sldId id="334" r:id="rId49"/>
    <p:sldId id="294" r:id="rId50"/>
    <p:sldId id="446" r:id="rId51"/>
    <p:sldId id="365" r:id="rId52"/>
    <p:sldId id="416" r:id="rId53"/>
    <p:sldId id="426" r:id="rId54"/>
    <p:sldId id="447" r:id="rId55"/>
    <p:sldId id="335" r:id="rId56"/>
    <p:sldId id="436" r:id="rId57"/>
    <p:sldId id="316" r:id="rId58"/>
    <p:sldId id="336" r:id="rId59"/>
    <p:sldId id="317" r:id="rId60"/>
    <p:sldId id="339" r:id="rId61"/>
    <p:sldId id="437" r:id="rId62"/>
    <p:sldId id="295" r:id="rId63"/>
    <p:sldId id="296" r:id="rId64"/>
    <p:sldId id="297" r:id="rId65"/>
    <p:sldId id="425" r:id="rId66"/>
    <p:sldId id="340" r:id="rId67"/>
    <p:sldId id="366" r:id="rId68"/>
    <p:sldId id="403" r:id="rId69"/>
    <p:sldId id="411" r:id="rId70"/>
    <p:sldId id="298" r:id="rId71"/>
    <p:sldId id="299" r:id="rId72"/>
    <p:sldId id="300" r:id="rId73"/>
    <p:sldId id="301" r:id="rId74"/>
    <p:sldId id="302" r:id="rId75"/>
    <p:sldId id="303" r:id="rId76"/>
    <p:sldId id="304" r:id="rId77"/>
    <p:sldId id="423" r:id="rId78"/>
    <p:sldId id="433" r:id="rId79"/>
    <p:sldId id="424" r:id="rId80"/>
    <p:sldId id="427" r:id="rId81"/>
    <p:sldId id="429" r:id="rId82"/>
    <p:sldId id="430" r:id="rId83"/>
    <p:sldId id="431" r:id="rId84"/>
    <p:sldId id="432" r:id="rId85"/>
    <p:sldId id="456" r:id="rId86"/>
    <p:sldId id="367" r:id="rId87"/>
    <p:sldId id="376" r:id="rId88"/>
    <p:sldId id="377" r:id="rId89"/>
    <p:sldId id="457" r:id="rId90"/>
    <p:sldId id="368" r:id="rId91"/>
    <p:sldId id="373" r:id="rId92"/>
    <p:sldId id="458" r:id="rId93"/>
    <p:sldId id="459" r:id="rId94"/>
    <p:sldId id="374" r:id="rId95"/>
    <p:sldId id="369" r:id="rId96"/>
    <p:sldId id="438" r:id="rId97"/>
    <p:sldId id="449" r:id="rId98"/>
    <p:sldId id="370" r:id="rId99"/>
    <p:sldId id="371" r:id="rId100"/>
    <p:sldId id="450" r:id="rId101"/>
    <p:sldId id="372" r:id="rId102"/>
    <p:sldId id="375" r:id="rId103"/>
    <p:sldId id="451" r:id="rId104"/>
    <p:sldId id="439" r:id="rId105"/>
    <p:sldId id="440" r:id="rId106"/>
    <p:sldId id="378" r:id="rId107"/>
    <p:sldId id="379" r:id="rId108"/>
    <p:sldId id="342" r:id="rId109"/>
    <p:sldId id="343" r:id="rId110"/>
    <p:sldId id="344" r:id="rId111"/>
    <p:sldId id="345" r:id="rId112"/>
    <p:sldId id="346" r:id="rId113"/>
    <p:sldId id="347" r:id="rId114"/>
    <p:sldId id="348" r:id="rId115"/>
    <p:sldId id="306" r:id="rId116"/>
    <p:sldId id="307" r:id="rId117"/>
    <p:sldId id="412" r:id="rId118"/>
    <p:sldId id="320" r:id="rId119"/>
    <p:sldId id="349" r:id="rId120"/>
    <p:sldId id="389" r:id="rId121"/>
    <p:sldId id="390" r:id="rId122"/>
    <p:sldId id="391" r:id="rId123"/>
    <p:sldId id="452" r:id="rId124"/>
    <p:sldId id="392" r:id="rId125"/>
    <p:sldId id="401" r:id="rId126"/>
    <p:sldId id="453" r:id="rId127"/>
    <p:sldId id="393" r:id="rId128"/>
    <p:sldId id="460" r:id="rId129"/>
    <p:sldId id="350" r:id="rId130"/>
    <p:sldId id="308" r:id="rId131"/>
    <p:sldId id="455" r:id="rId132"/>
    <p:sldId id="414" r:id="rId133"/>
    <p:sldId id="313" r:id="rId134"/>
    <p:sldId id="309" r:id="rId135"/>
    <p:sldId id="351" r:id="rId136"/>
    <p:sldId id="394" r:id="rId137"/>
    <p:sldId id="395" r:id="rId138"/>
    <p:sldId id="321" r:id="rId1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708" autoAdjust="0"/>
  </p:normalViewPr>
  <p:slideViewPr>
    <p:cSldViewPr snapToGrid="0" snapToObjects="1">
      <p:cViewPr varScale="1">
        <p:scale>
          <a:sx n="77" d="100"/>
          <a:sy n="77" d="100"/>
        </p:scale>
        <p:origin x="72" y="1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theme" Target="theme/theme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notesMaster" Target="notesMasters/notesMaster1.xml"/><Relationship Id="rId14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E9628C-E566-C847-9FFB-ECBFD01C2D49}" type="datetimeFigureOut">
              <a:rPr lang="en-US" smtClean="0"/>
              <a:pPr/>
              <a:t>11/25/2019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32FABF-C98F-294F-8E68-B12E1669D5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66749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E846B3-35DA-9749-BEE5-DED67FE47B1D}" type="datetimeFigureOut">
              <a:rPr lang="en-US" smtClean="0"/>
              <a:pPr/>
              <a:t>11/25/2019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EB2BD8-746B-9F48-B7E9-74D6E69A6B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20420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mtClean="0"/>
              <a:t>Array: an orderly arrangement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B2BD8-746B-9F48-B7E9-74D6E69A6B1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2492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B2BD8-746B-9F48-B7E9-74D6E69A6B1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538057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B2BD8-746B-9F48-B7E9-74D6E69A6B1F}" type="slidenum">
              <a:rPr lang="en-US" smtClean="0"/>
              <a:pPr/>
              <a:t>100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231640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B2BD8-746B-9F48-B7E9-74D6E69A6B1F}" type="slidenum">
              <a:rPr lang="en-US" smtClean="0"/>
              <a:pPr/>
              <a:t>101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319887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B2BD8-746B-9F48-B7E9-74D6E69A6B1F}" type="slidenum">
              <a:rPr lang="en-US" smtClean="0"/>
              <a:pPr/>
              <a:t>102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973261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B2BD8-746B-9F48-B7E9-74D6E69A6B1F}" type="slidenum">
              <a:rPr lang="en-US" smtClean="0"/>
              <a:pPr/>
              <a:t>103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163537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B2BD8-746B-9F48-B7E9-74D6E69A6B1F}" type="slidenum">
              <a:rPr lang="en-US" smtClean="0"/>
              <a:pPr/>
              <a:t>104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291001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B2BD8-746B-9F48-B7E9-74D6E69A6B1F}" type="slidenum">
              <a:rPr lang="en-US" smtClean="0"/>
              <a:pPr/>
              <a:t>105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979469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B2BD8-746B-9F48-B7E9-74D6E69A6B1F}" type="slidenum">
              <a:rPr lang="en-US" smtClean="0"/>
              <a:pPr/>
              <a:t>106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421883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B2BD8-746B-9F48-B7E9-74D6E69A6B1F}" type="slidenum">
              <a:rPr lang="en-US" smtClean="0"/>
              <a:pPr/>
              <a:t>107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692582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Invoke:</a:t>
            </a:r>
            <a:r>
              <a:rPr lang="en-US" baseline="0" dirty="0" smtClean="0"/>
              <a:t> </a:t>
            </a:r>
            <a:r>
              <a:rPr lang="en-CA" baseline="0" dirty="0" smtClean="0"/>
              <a:t>summon into action or bring into existence, often as if by magic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B2BD8-746B-9F48-B7E9-74D6E69A6B1F}" type="slidenum">
              <a:rPr lang="en-US" smtClean="0"/>
              <a:pPr/>
              <a:t>108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244392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B2BD8-746B-9F48-B7E9-74D6E69A6B1F}" type="slidenum">
              <a:rPr lang="en-US" smtClean="0"/>
              <a:pPr/>
              <a:t>109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7729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B2BD8-746B-9F48-B7E9-74D6E69A6B1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963827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B2BD8-746B-9F48-B7E9-74D6E69A6B1F}" type="slidenum">
              <a:rPr lang="en-US" smtClean="0"/>
              <a:pPr/>
              <a:t>110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716882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B2BD8-746B-9F48-B7E9-74D6E69A6B1F}" type="slidenum">
              <a:rPr lang="en-US" smtClean="0"/>
              <a:pPr/>
              <a:t>111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759176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B2BD8-746B-9F48-B7E9-74D6E69A6B1F}" type="slidenum">
              <a:rPr lang="en-US" smtClean="0"/>
              <a:pPr/>
              <a:t>112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266396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B2BD8-746B-9F48-B7E9-74D6E69A6B1F}" type="slidenum">
              <a:rPr lang="en-US" smtClean="0"/>
              <a:pPr/>
              <a:t>113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949686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B2BD8-746B-9F48-B7E9-74D6E69A6B1F}" type="slidenum">
              <a:rPr lang="en-US" smtClean="0"/>
              <a:pPr/>
              <a:t>114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976468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B2BD8-746B-9F48-B7E9-74D6E69A6B1F}" type="slidenum">
              <a:rPr lang="en-US" smtClean="0"/>
              <a:pPr/>
              <a:t>115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952886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B2BD8-746B-9F48-B7E9-74D6E69A6B1F}" type="slidenum">
              <a:rPr lang="en-US" smtClean="0"/>
              <a:pPr/>
              <a:t>116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223018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B2BD8-746B-9F48-B7E9-74D6E69A6B1F}" type="slidenum">
              <a:rPr lang="en-US" smtClean="0"/>
              <a:pPr/>
              <a:t>117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035861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B2BD8-746B-9F48-B7E9-74D6E69A6B1F}" type="slidenum">
              <a:rPr lang="en-US" smtClean="0"/>
              <a:pPr/>
              <a:t>118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329657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B2BD8-746B-9F48-B7E9-74D6E69A6B1F}" type="slidenum">
              <a:rPr lang="en-US" smtClean="0"/>
              <a:pPr/>
              <a:t>119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1936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B2BD8-746B-9F48-B7E9-74D6E69A6B1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188970"/>
      </p:ext>
    </p:extLst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B2BD8-746B-9F48-B7E9-74D6E69A6B1F}" type="slidenum">
              <a:rPr lang="en-US" smtClean="0"/>
              <a:pPr/>
              <a:t>120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565262"/>
      </p:ext>
    </p:extLst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B2BD8-746B-9F48-B7E9-74D6E69A6B1F}" type="slidenum">
              <a:rPr lang="en-US" smtClean="0"/>
              <a:pPr/>
              <a:t>121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38649"/>
      </p:ext>
    </p:extLst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B2BD8-746B-9F48-B7E9-74D6E69A6B1F}" type="slidenum">
              <a:rPr lang="en-US" smtClean="0"/>
              <a:pPr/>
              <a:t>122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135525"/>
      </p:ext>
    </p:extLst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B2BD8-746B-9F48-B7E9-74D6E69A6B1F}" type="slidenum">
              <a:rPr lang="en-US" smtClean="0"/>
              <a:pPr/>
              <a:t>123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001392"/>
      </p:ext>
    </p:extLst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B2BD8-746B-9F48-B7E9-74D6E69A6B1F}" type="slidenum">
              <a:rPr lang="en-US" smtClean="0"/>
              <a:pPr/>
              <a:t>124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642586"/>
      </p:ext>
    </p:extLst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B2BD8-746B-9F48-B7E9-74D6E69A6B1F}" type="slidenum">
              <a:rPr lang="en-US" smtClean="0"/>
              <a:pPr/>
              <a:t>125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391943"/>
      </p:ext>
    </p:extLst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B2BD8-746B-9F48-B7E9-74D6E69A6B1F}" type="slidenum">
              <a:rPr lang="en-US" smtClean="0"/>
              <a:pPr/>
              <a:t>126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979898"/>
      </p:ext>
    </p:extLst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B2BD8-746B-9F48-B7E9-74D6E69A6B1F}" type="slidenum">
              <a:rPr lang="en-US" smtClean="0"/>
              <a:pPr/>
              <a:t>127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470932"/>
      </p:ext>
    </p:extLst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B2BD8-746B-9F48-B7E9-74D6E69A6B1F}" type="slidenum">
              <a:rPr lang="en-US" smtClean="0"/>
              <a:pPr/>
              <a:t>128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461836"/>
      </p:ext>
    </p:extLst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B2BD8-746B-9F48-B7E9-74D6E69A6B1F}" type="slidenum">
              <a:rPr lang="en-US" smtClean="0"/>
              <a:pPr/>
              <a:t>129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4603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B2BD8-746B-9F48-B7E9-74D6E69A6B1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861642"/>
      </p:ext>
    </p:extLst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B2BD8-746B-9F48-B7E9-74D6E69A6B1F}" type="slidenum">
              <a:rPr lang="en-US" smtClean="0"/>
              <a:pPr/>
              <a:t>130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191862"/>
      </p:ext>
    </p:extLst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B2BD8-746B-9F48-B7E9-74D6E69A6B1F}" type="slidenum">
              <a:rPr lang="en-US" smtClean="0"/>
              <a:pPr/>
              <a:t>131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368533"/>
      </p:ext>
    </p:extLst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B2BD8-746B-9F48-B7E9-74D6E69A6B1F}" type="slidenum">
              <a:rPr lang="en-US" smtClean="0"/>
              <a:pPr/>
              <a:t>132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842766"/>
      </p:ext>
    </p:extLst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B2BD8-746B-9F48-B7E9-74D6E69A6B1F}" type="slidenum">
              <a:rPr lang="en-US" smtClean="0"/>
              <a:pPr/>
              <a:t>133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097592"/>
      </p:ext>
    </p:extLst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B2BD8-746B-9F48-B7E9-74D6E69A6B1F}" type="slidenum">
              <a:rPr lang="en-US" smtClean="0"/>
              <a:pPr/>
              <a:t>134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707484"/>
      </p:ext>
    </p:extLst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B2BD8-746B-9F48-B7E9-74D6E69A6B1F}" type="slidenum">
              <a:rPr lang="en-US" smtClean="0"/>
              <a:pPr/>
              <a:t>135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41304"/>
      </p:ext>
    </p:extLst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B2BD8-746B-9F48-B7E9-74D6E69A6B1F}" type="slidenum">
              <a:rPr lang="en-US" smtClean="0"/>
              <a:pPr/>
              <a:t>136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14965"/>
      </p:ext>
    </p:extLst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B2BD8-746B-9F48-B7E9-74D6E69A6B1F}" type="slidenum">
              <a:rPr lang="en-US" smtClean="0"/>
              <a:pPr/>
              <a:t>137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058912"/>
      </p:ext>
    </p:extLst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B2BD8-746B-9F48-B7E9-74D6E69A6B1F}" type="slidenum">
              <a:rPr lang="en-US" smtClean="0"/>
              <a:pPr/>
              <a:t>138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2426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B2BD8-746B-9F48-B7E9-74D6E69A6B1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9673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B2BD8-746B-9F48-B7E9-74D6E69A6B1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7495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B2BD8-746B-9F48-B7E9-74D6E69A6B1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9908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B2BD8-746B-9F48-B7E9-74D6E69A6B1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9880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B2BD8-746B-9F48-B7E9-74D6E69A6B1F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3651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B2BD8-746B-9F48-B7E9-74D6E69A6B1F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585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B2BD8-746B-9F48-B7E9-74D6E69A6B1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5115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B2BD8-746B-9F48-B7E9-74D6E69A6B1F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4001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B2BD8-746B-9F48-B7E9-74D6E69A6B1F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7084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B2BD8-746B-9F48-B7E9-74D6E69A6B1F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35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B2BD8-746B-9F48-B7E9-74D6E69A6B1F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9075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B2BD8-746B-9F48-B7E9-74D6E69A6B1F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04078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B2BD8-746B-9F48-B7E9-74D6E69A6B1F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86931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B2BD8-746B-9F48-B7E9-74D6E69A6B1F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51223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B2BD8-746B-9F48-B7E9-74D6E69A6B1F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92782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B2BD8-746B-9F48-B7E9-74D6E69A6B1F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81384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B2BD8-746B-9F48-B7E9-74D6E69A6B1F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2727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B2BD8-746B-9F48-B7E9-74D6E69A6B1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11463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B2BD8-746B-9F48-B7E9-74D6E69A6B1F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65974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B2BD8-746B-9F48-B7E9-74D6E69A6B1F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18881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B2BD8-746B-9F48-B7E9-74D6E69A6B1F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09194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B2BD8-746B-9F48-B7E9-74D6E69A6B1F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27909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B2BD8-746B-9F48-B7E9-74D6E69A6B1F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17414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B2BD8-746B-9F48-B7E9-74D6E69A6B1F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76972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B2BD8-746B-9F48-B7E9-74D6E69A6B1F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73642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B2BD8-746B-9F48-B7E9-74D6E69A6B1F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57743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B2BD8-746B-9F48-B7E9-74D6E69A6B1F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64716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B2BD8-746B-9F48-B7E9-74D6E69A6B1F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7827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Array: an orderly arrangement;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B2BD8-746B-9F48-B7E9-74D6E69A6B1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02416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B2BD8-746B-9F48-B7E9-74D6E69A6B1F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59206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B2BD8-746B-9F48-B7E9-74D6E69A6B1F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56703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B2BD8-746B-9F48-B7E9-74D6E69A6B1F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81379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B2BD8-746B-9F48-B7E9-74D6E69A6B1F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75810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B2BD8-746B-9F48-B7E9-74D6E69A6B1F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73077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B2BD8-746B-9F48-B7E9-74D6E69A6B1F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35424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B2BD8-746B-9F48-B7E9-74D6E69A6B1F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80196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B2BD8-746B-9F48-B7E9-74D6E69A6B1F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57148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B2BD8-746B-9F48-B7E9-74D6E69A6B1F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43815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B2BD8-746B-9F48-B7E9-74D6E69A6B1F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5919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Array: an orderly arrangement;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B2BD8-746B-9F48-B7E9-74D6E69A6B1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03995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B2BD8-746B-9F48-B7E9-74D6E69A6B1F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47860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B2BD8-746B-9F48-B7E9-74D6E69A6B1F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36061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B2BD8-746B-9F48-B7E9-74D6E69A6B1F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0806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B2BD8-746B-9F48-B7E9-74D6E69A6B1F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3350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B2BD8-746B-9F48-B7E9-74D6E69A6B1F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21102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B2BD8-746B-9F48-B7E9-74D6E69A6B1F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33096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B2BD8-746B-9F48-B7E9-74D6E69A6B1F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62627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B2BD8-746B-9F48-B7E9-74D6E69A6B1F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05967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 is a keyword in Java.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 is the default value of any reference type</a:t>
            </a:r>
            <a:br>
              <a:rPr lang="en-CA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 is not Object or neither a type.</a:t>
            </a:r>
            <a:br>
              <a:rPr lang="en-CA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 can only be assigned to reference type, you cannot assign null to primitive variables.</a:t>
            </a:r>
            <a:br>
              <a:rPr lang="en-CA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CA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B2BD8-746B-9F48-B7E9-74D6E69A6B1F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612288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B2BD8-746B-9F48-B7E9-74D6E69A6B1F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8791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Array: an orderly arrangement;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B2BD8-746B-9F48-B7E9-74D6E69A6B1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81206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B2BD8-746B-9F48-B7E9-74D6E69A6B1F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431584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B2BD8-746B-9F48-B7E9-74D6E69A6B1F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05978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B2BD8-746B-9F48-B7E9-74D6E69A6B1F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90187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B2BD8-746B-9F48-B7E9-74D6E69A6B1F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578688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B2BD8-746B-9F48-B7E9-74D6E69A6B1F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65696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B2BD8-746B-9F48-B7E9-74D6E69A6B1F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297591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B2BD8-746B-9F48-B7E9-74D6E69A6B1F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735597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B2BD8-746B-9F48-B7E9-74D6E69A6B1F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100720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B2BD8-746B-9F48-B7E9-74D6E69A6B1F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952847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B2BD8-746B-9F48-B7E9-74D6E69A6B1F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0314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B2BD8-746B-9F48-B7E9-74D6E69A6B1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045641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B2BD8-746B-9F48-B7E9-74D6E69A6B1F}" type="slidenum">
              <a:rPr lang="en-US" smtClean="0"/>
              <a:pPr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485454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B2BD8-746B-9F48-B7E9-74D6E69A6B1F}" type="slidenum">
              <a:rPr lang="en-US" smtClean="0"/>
              <a:pPr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097658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B2BD8-746B-9F48-B7E9-74D6E69A6B1F}" type="slidenum">
              <a:rPr lang="en-US" smtClean="0"/>
              <a:pPr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005724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B2BD8-746B-9F48-B7E9-74D6E69A6B1F}" type="slidenum">
              <a:rPr lang="en-US" smtClean="0"/>
              <a:pPr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792523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B2BD8-746B-9F48-B7E9-74D6E69A6B1F}" type="slidenum">
              <a:rPr lang="en-US" smtClean="0"/>
              <a:pPr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115328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B2BD8-746B-9F48-B7E9-74D6E69A6B1F}" type="slidenum">
              <a:rPr lang="en-US" smtClean="0"/>
              <a:pPr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949532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B2BD8-746B-9F48-B7E9-74D6E69A6B1F}" type="slidenum">
              <a:rPr lang="en-US" smtClean="0"/>
              <a:pPr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224589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B2BD8-746B-9F48-B7E9-74D6E69A6B1F}" type="slidenum">
              <a:rPr lang="en-US" smtClean="0"/>
              <a:pPr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456707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B2BD8-746B-9F48-B7E9-74D6E69A6B1F}" type="slidenum">
              <a:rPr lang="en-US" smtClean="0"/>
              <a:pPr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603242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B2BD8-746B-9F48-B7E9-74D6E69A6B1F}" type="slidenum">
              <a:rPr lang="en-US" smtClean="0"/>
              <a:pPr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687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B2BD8-746B-9F48-B7E9-74D6E69A6B1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634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B2BD8-746B-9F48-B7E9-74D6E69A6B1F}" type="slidenum">
              <a:rPr lang="en-US" smtClean="0"/>
              <a:pPr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075475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B2BD8-746B-9F48-B7E9-74D6E69A6B1F}" type="slidenum">
              <a:rPr lang="en-US" smtClean="0"/>
              <a:pPr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411477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B2BD8-746B-9F48-B7E9-74D6E69A6B1F}" type="slidenum">
              <a:rPr lang="en-US" smtClean="0"/>
              <a:pPr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237111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B2BD8-746B-9F48-B7E9-74D6E69A6B1F}" type="slidenum">
              <a:rPr lang="en-US" smtClean="0"/>
              <a:pPr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135773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B2BD8-746B-9F48-B7E9-74D6E69A6B1F}" type="slidenum">
              <a:rPr lang="en-US" smtClean="0"/>
              <a:pPr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599641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B2BD8-746B-9F48-B7E9-74D6E69A6B1F}" type="slidenum">
              <a:rPr lang="en-US" smtClean="0"/>
              <a:pPr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56047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B2BD8-746B-9F48-B7E9-74D6E69A6B1F}" type="slidenum">
              <a:rPr lang="en-US" smtClean="0"/>
              <a:pPr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702827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B2BD8-746B-9F48-B7E9-74D6E69A6B1F}" type="slidenum">
              <a:rPr lang="en-US" smtClean="0"/>
              <a:pPr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021338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B2BD8-746B-9F48-B7E9-74D6E69A6B1F}" type="slidenum">
              <a:rPr lang="en-US" smtClean="0"/>
              <a:pPr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43641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B2BD8-746B-9F48-B7E9-74D6E69A6B1F}" type="slidenum">
              <a:rPr lang="en-US" smtClean="0"/>
              <a:pPr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164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B2BD8-746B-9F48-B7E9-74D6E69A6B1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319849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B2BD8-746B-9F48-B7E9-74D6E69A6B1F}" type="slidenum">
              <a:rPr lang="en-US" smtClean="0"/>
              <a:pPr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562545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B2BD8-746B-9F48-B7E9-74D6E69A6B1F}" type="slidenum">
              <a:rPr lang="en-US" smtClean="0"/>
              <a:pPr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152159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B2BD8-746B-9F48-B7E9-74D6E69A6B1F}" type="slidenum">
              <a:rPr lang="en-US" smtClean="0"/>
              <a:pPr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028813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B2BD8-746B-9F48-B7E9-74D6E69A6B1F}" type="slidenum">
              <a:rPr lang="en-US" smtClean="0"/>
              <a:pPr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121568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B2BD8-746B-9F48-B7E9-74D6E69A6B1F}" type="slidenum">
              <a:rPr lang="en-US" smtClean="0"/>
              <a:pPr/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141105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B2BD8-746B-9F48-B7E9-74D6E69A6B1F}" type="slidenum">
              <a:rPr lang="en-US" smtClean="0"/>
              <a:pPr/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424176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B2BD8-746B-9F48-B7E9-74D6E69A6B1F}" type="slidenum">
              <a:rPr lang="en-US" smtClean="0"/>
              <a:pPr/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545772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B2BD8-746B-9F48-B7E9-74D6E69A6B1F}" type="slidenum">
              <a:rPr lang="en-US" smtClean="0"/>
              <a:pPr/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956419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B2BD8-746B-9F48-B7E9-74D6E69A6B1F}" type="slidenum">
              <a:rPr lang="en-US" smtClean="0"/>
              <a:pPr/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813824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B2BD8-746B-9F48-B7E9-74D6E69A6B1F}" type="slidenum">
              <a:rPr lang="en-US" smtClean="0"/>
              <a:pPr/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610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88547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Java Foundations, 3rd Edition, Lewis/DePasquale/Chase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94C07-E970-A243-9601-A1D642E98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88547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Java Foundations, 3rd Edition, Lewis/DePasquale/Chase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94C07-E970-A243-9601-A1D642E98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88547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Java Foundations, 3rd Edition, Lewis/DePasquale/Chase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94C07-E970-A243-9601-A1D642E98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3213"/>
            <a:ext cx="8763000" cy="9921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" y="1600200"/>
            <a:ext cx="43053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600200"/>
            <a:ext cx="43053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</a:t>
            </a:r>
            <a:fld id="{153A1F29-BBA1-024C-A4D3-543B09548C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Java Foundations, 3rd Edition, Lewis/DePasquale/Chase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7 - </a:t>
            </a:r>
            <a:fld id="{90994C07-E970-A243-9601-A1D642E986E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88547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Java Foundations, 3rd Edition, Lewis/DePasquale/Chase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94C07-E970-A243-9601-A1D642E98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88547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Java Foundations, 3rd Edition, Lewis/DePasquale/Chase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94C07-E970-A243-9601-A1D642E98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88547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Java Foundations, 3rd Edition, Lewis/DePasquale/Chase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94C07-E970-A243-9601-A1D642E98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88547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Java Foundations, 3rd Edition, Lewis/DePasquale/Chase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94C07-E970-A243-9601-A1D642E98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88547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Java Foundations, 3rd Edition, Lewis/DePasquale/Chase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94C07-E970-A243-9601-A1D642E98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88547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Java Foundations, 3rd Edition, Lewis/DePasquale/Chase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94C07-E970-A243-9601-A1D642E98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88547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Java Foundations, 3rd Edition, Lewis/DePasquale/Chase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94C07-E970-A243-9601-A1D642E98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8000">
              <a:schemeClr val="bg1"/>
            </a:gs>
            <a:gs pos="100000">
              <a:schemeClr val="tx2">
                <a:lumMod val="20000"/>
                <a:lumOff val="80000"/>
              </a:scheme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0954" y="274638"/>
            <a:ext cx="8808198" cy="8569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4922" y="1253756"/>
            <a:ext cx="8694229" cy="5102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4922" y="6356350"/>
            <a:ext cx="6553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Java Foundations, 3rd Edition, Lewis/DePasquale/Chase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3813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7 - </a:t>
            </a:r>
            <a:fld id="{90994C07-E970-A243-9601-A1D642E986E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hyperlink" Target="http://cs.tru.ca/~mlee/comp1130/Winter2018/8.%20arrays/Rotate.java" TargetMode="External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s.tru.ca/~mlee/comp1130/Winter2018/8.%20arrays/UtilRotate.java" TargetMode="Externa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hyperlink" Target="http://cs.tru.ca/~mlee/comp1130/Fall2016/6.%20chapter7/TwoDArray.java" TargetMode="External"/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hyperlink" Target="http://cs.tru.ca/~mlee/comp1130/Fall2019/8.%20arrays/TBGP/trubgp/" TargetMode="External"/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hyperlink" Target="http://cs.tru.ca/~mlee/comp1130/Fall2019/8.%20arrays/TBGP/RandomColorBoard.java" TargetMode="Externa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1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4.xml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5.xml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36.xml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notesSlide" Target="../notesSlides/notesSlide137.xml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3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cs.tru.ca/~mlee/comp1130/Fall2019/8.%20arrays/BasicArray2.java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s.tru.ca/~mlee/comp1130/Fall2019/8.%20arrays/data.txt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cs.tru.ca/~mlee/comp1130/Fall2016/6.%20chapter7/Util.java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s.tru.ca/~mlee/comp1130/Fall2016/6.%20chapter7/TestArrayFilling.java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cs.tru.ca/~mlee/comp1130/Fall2016/6.%20chapter7/Util.java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s.tru.ca/~mlee/comp1130/Fall2016/6.%20chapter7/TestArraySumAverage.java" TargetMode="Externa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cs.tru.ca/~mlee/comp1130/Fall2016/6.%20chapter7/Util.java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s.tru.ca/~mlee/comp1130/Fall2016/6.%20chapter7/TestArrayMaxMin.java" TargetMode="Externa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cs.tru.ca/~mlee/comp1130/Fall2016/6.%20chapter7/Util.java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s.tru.ca/~mlee/comp1130/Fall2016/6.%20chapter7/TestArraySearch.java" TargetMode="Externa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cs.tru.ca/~mlee/comp1130/Fall2019/8.%20arrays/TBGP/trubgp/" TargetMode="Externa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s.tru.ca/~mlee/comp1130/Fall2019/8.%20arrays/TBGP/SinGraph.java" TargetMode="Externa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://cs.tru.ca/~mlee/comp1130/Fall2016/6.%20chapter7/UtilArrayParameter.java" TargetMode="Externa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s.tru.ca/~mlee/comp1130/Fall2016/6.%20chapter7/TestArrayParameter.java" TargetMode="Externa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://cs.tru.ca/~mlee/comp1130/Fall2016/6.%20chapter7/Friend.java" TargetMode="External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s.tru.ca/~mlee/comp1130/Fall2016/6.%20chapter7/TestArrayFriends.java" TargetMode="Externa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https://msdn.microsoft.com/en-us/library/dd409416.aspx" TargetMode="External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uml-diagrams.org/multiplicity.html" TargetMode="Externa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hyperlink" Target="http://cs.tru.ca/~mlee/comp1130/Fall2016/6.%20chapter7/Util1.java" TargetMode="External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s.tru.ca/~mlee/comp1130/Fall2016/6.%20chapter7/TestArrayFilling1.java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hyperlink" Target="http://cs.tru.ca/~mlee/comp1130/Fall2016/6.%20chapter7/Friend.java" TargetMode="External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s.tru.ca/~mlee/comp1130/Fall2016/6.%20chapter7/TestArrayFriends2.java" TargetMode="External"/><Relationship Id="rId4" Type="http://schemas.openxmlformats.org/officeDocument/2006/relationships/hyperlink" Target="http://cs.tru.ca/~mlee/comp1130/Fall2016/6.%20chapter7/Util2.java" TargetMode="Externa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hyperlink" Target="http://cs.tru.ca/~mlee/comp1130/Fall2016/6.%20chapter7/Util3.java" TargetMode="External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s.tru.ca/~mlee/comp1130/Fall2016/6.%20chapter7/TestArrayMaxMin3.java" TargetMode="Externa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hyperlink" Target="http://cs.tru.ca/~mlee/comp1130/Fall2016/6.%20chapter7/Util4.java" TargetMode="External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s.tru.ca/~mlee/comp1130/Fall2016/6.%20chapter7/TestArraySumAverage4.java" TargetMode="Externa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hyperlink" Target="http://cs.tru.ca/~mlee/comp1130/Fall2016/6.%20chapter7/Util5.java" TargetMode="External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s.tru.ca/~mlee/comp1130/Fall2016/6.%20chapter7/TestArraySearch5.java" TargetMode="Externa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hyperlink" Target="http://cs.tru.ca/~mlee/comp1130/Fall2016/6.%20chapter7/Util6.java" TargetMode="External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s.tru.ca/~mlee/comp1130/Fall2016/6.%20chapter7/TestArrayCount6.java" TargetMode="Externa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hyperlink" Target="http://cs.tru.ca/~mlee/comp1130/Fall2019/8.%20arrays/Min.java" TargetMode="External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s.tru.ca/~mlee/comp1130/Fall2019/8.%20arrays/data.txt" TargetMode="Externa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hyperlink" Target="http://cs.tru.ca/~mlee/comp1130/Fall2019/8.%20arrays/Swap.java" TargetMode="External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s.tru.ca/~mlee/comp1130/Fall2019/8.%20arrays/data.txt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23127" y="1963163"/>
            <a:ext cx="4828557" cy="2441466"/>
          </a:xfrm>
        </p:spPr>
        <p:txBody>
          <a:bodyPr>
            <a:normAutofit/>
          </a:bodyPr>
          <a:lstStyle/>
          <a:p>
            <a:pPr algn="l">
              <a:spcAft>
                <a:spcPts val="1800"/>
              </a:spcAft>
            </a:pPr>
            <a:r>
              <a:rPr lang="en-US" dirty="0" smtClean="0">
                <a:solidFill>
                  <a:schemeClr val="tx1"/>
                </a:solidFill>
              </a:rPr>
              <a:t>Chapter 7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Arrays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 descr="JF cover - Mediu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892" y="1434754"/>
            <a:ext cx="3048000" cy="3730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/>
              <a:t>Arrays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143000"/>
            <a:ext cx="8839200" cy="5029200"/>
          </a:xfrm>
        </p:spPr>
        <p:txBody>
          <a:bodyPr/>
          <a:lstStyle/>
          <a:p>
            <a:pPr eaLnBrk="1" hangingPunct="1">
              <a:spcBef>
                <a:spcPct val="80000"/>
              </a:spcBef>
            </a:pPr>
            <a:r>
              <a:rPr lang="en-US" dirty="0" smtClean="0"/>
              <a:t>An </a:t>
            </a:r>
            <a:r>
              <a:rPr lang="en-US" u="sng" dirty="0"/>
              <a:t>array element</a:t>
            </a:r>
            <a:r>
              <a:rPr lang="en-US" dirty="0"/>
              <a:t> can be assigned a value, printed, or used in a </a:t>
            </a:r>
            <a:r>
              <a:rPr lang="en-US" dirty="0" smtClean="0"/>
              <a:t>calculation.</a:t>
            </a:r>
            <a:r>
              <a:rPr lang="en-US" dirty="0">
                <a:latin typeface="Courier New" pitchFamily="-110" charset="0"/>
              </a:rPr>
              <a:t>	</a:t>
            </a:r>
          </a:p>
          <a:p>
            <a:pPr eaLnBrk="1" hangingPunct="1">
              <a:spcBef>
                <a:spcPct val="80000"/>
              </a:spcBef>
              <a:buFontTx/>
              <a:buNone/>
            </a:pPr>
            <a:r>
              <a:rPr lang="en-US" dirty="0">
                <a:latin typeface="Courier New" pitchFamily="-110" charset="0"/>
              </a:rPr>
              <a:t>		</a:t>
            </a:r>
            <a:r>
              <a:rPr lang="en-US" sz="2400" dirty="0" smtClean="0">
                <a:latin typeface="Courier New" pitchFamily="-110" charset="0"/>
              </a:rPr>
              <a:t>scores[2</a:t>
            </a:r>
            <a:r>
              <a:rPr lang="en-US" sz="2400" dirty="0">
                <a:latin typeface="Courier New" pitchFamily="-110" charset="0"/>
              </a:rPr>
              <a:t>] = 89;</a:t>
            </a:r>
          </a:p>
          <a:p>
            <a:pPr eaLnBrk="1" hangingPunct="1">
              <a:spcBef>
                <a:spcPct val="80000"/>
              </a:spcBef>
              <a:buFontTx/>
              <a:buNone/>
            </a:pPr>
            <a:r>
              <a:rPr lang="en-US" sz="2400" dirty="0">
                <a:latin typeface="Courier New" pitchFamily="-110" charset="0"/>
              </a:rPr>
              <a:t>		</a:t>
            </a:r>
            <a:r>
              <a:rPr lang="en-US" sz="2400" u="sng" dirty="0">
                <a:latin typeface="Courier New" pitchFamily="-110" charset="0"/>
              </a:rPr>
              <a:t>scores</a:t>
            </a:r>
            <a:r>
              <a:rPr lang="en-US" sz="2400" dirty="0">
                <a:latin typeface="Courier New" pitchFamily="-110" charset="0"/>
              </a:rPr>
              <a:t>[first] = scores[</a:t>
            </a:r>
            <a:r>
              <a:rPr lang="en-US" sz="2400" u="sng" dirty="0">
                <a:latin typeface="Courier New" pitchFamily="-110" charset="0"/>
              </a:rPr>
              <a:t>first</a:t>
            </a:r>
            <a:r>
              <a:rPr lang="en-US" sz="2400" dirty="0">
                <a:latin typeface="Courier New" pitchFamily="-110" charset="0"/>
              </a:rPr>
              <a:t>] + 2</a:t>
            </a:r>
            <a:r>
              <a:rPr lang="en-US" sz="2400" dirty="0" smtClean="0">
                <a:latin typeface="Courier New" pitchFamily="-110" charset="0"/>
              </a:rPr>
              <a:t>;</a:t>
            </a:r>
            <a:endParaRPr lang="en-US" sz="2400" dirty="0">
              <a:latin typeface="Courier New" pitchFamily="-110" charset="0"/>
            </a:endParaRPr>
          </a:p>
          <a:p>
            <a:pPr eaLnBrk="1" hangingPunct="1">
              <a:spcBef>
                <a:spcPct val="80000"/>
              </a:spcBef>
              <a:buFontTx/>
              <a:buNone/>
            </a:pPr>
            <a:r>
              <a:rPr lang="en-US" sz="2400" dirty="0">
                <a:latin typeface="Courier New" pitchFamily="-110" charset="0"/>
              </a:rPr>
              <a:t>		mean = (scores[0] + scores[1])/2;</a:t>
            </a:r>
          </a:p>
          <a:p>
            <a:pPr eaLnBrk="1" hangingPunct="1">
              <a:spcBef>
                <a:spcPct val="80000"/>
              </a:spcBef>
              <a:buFontTx/>
              <a:buNone/>
            </a:pPr>
            <a:r>
              <a:rPr lang="en-US" sz="2400" dirty="0">
                <a:latin typeface="Courier New" pitchFamily="-110" charset="0"/>
              </a:rPr>
              <a:t>		</a:t>
            </a:r>
            <a:r>
              <a:rPr lang="en-US" sz="2400" dirty="0" err="1" smtClean="0">
                <a:latin typeface="Courier New" pitchFamily="-110" charset="0"/>
              </a:rPr>
              <a:t>System.out.println(</a:t>
            </a:r>
            <a:r>
              <a:rPr lang="en-US" sz="2400" dirty="0" err="1">
                <a:latin typeface="Courier New" pitchFamily="-110" charset="0"/>
              </a:rPr>
              <a:t>"Top</a:t>
            </a:r>
            <a:r>
              <a:rPr lang="en-US" sz="2400" dirty="0">
                <a:latin typeface="Courier New" pitchFamily="-110" charset="0"/>
              </a:rPr>
              <a:t> = " + scores[5]);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7 - </a:t>
            </a:r>
            <a:fld id="{90994C07-E970-A243-9601-A1D642E986EC}" type="slidenum">
              <a:rPr lang="en-US" smtClean="0"/>
              <a:pPr/>
              <a:t>10</a:t>
            </a:fld>
            <a:endParaRPr lang="en-US" dirty="0"/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5361140" y="2167003"/>
            <a:ext cx="1302707" cy="115239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016337" y="1705338"/>
            <a:ext cx="1774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nt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type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956930" y="3745282"/>
            <a:ext cx="320726" cy="242691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70954" y="6065599"/>
            <a:ext cx="39892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Names are usually plurals.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1987123" y="5388742"/>
            <a:ext cx="6661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</a:rPr>
              <a:t>s</a:t>
            </a:r>
            <a:r>
              <a:rPr lang="en-US" sz="2400" dirty="0" smtClean="0">
                <a:latin typeface="Consolas" panose="020B0609020204030204" pitchFamily="49" charset="0"/>
              </a:rPr>
              <a:t>cores[2] </a:t>
            </a:r>
            <a:r>
              <a:rPr lang="en-US" sz="2400" dirty="0" smtClean="0"/>
              <a:t>and</a:t>
            </a:r>
            <a:r>
              <a:rPr lang="en-US" sz="2400" dirty="0" smtClean="0">
                <a:latin typeface="Consolas" panose="020B0609020204030204" pitchFamily="49" charset="0"/>
              </a:rPr>
              <a:t> scores[first] </a:t>
            </a:r>
            <a:r>
              <a:rPr lang="en-US" sz="2400" dirty="0" smtClean="0"/>
              <a:t>are variables</a:t>
            </a:r>
            <a:r>
              <a:rPr lang="en-US" sz="2400" dirty="0" smtClean="0">
                <a:latin typeface="Consolas" panose="020B0609020204030204" pitchFamily="49" charset="0"/>
              </a:rPr>
              <a:t>.</a:t>
            </a:r>
            <a:endParaRPr lang="en-US" sz="2400" dirty="0">
              <a:latin typeface="Consolas" panose="020B0609020204030204" pitchFamily="49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805826" y="351192"/>
            <a:ext cx="2719551" cy="684212"/>
          </a:xfrm>
          <a:prstGeom prst="wedgeRoundRectCallout">
            <a:avLst>
              <a:gd name="adj1" fmla="val -4311"/>
              <a:gd name="adj2" fmla="val 84101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A variable</a:t>
            </a:r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Removing an Element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Removing an Element in an </a:t>
            </a:r>
            <a:r>
              <a:rPr lang="en-CA" u="sng" dirty="0"/>
              <a:t>Ordered</a:t>
            </a:r>
            <a:r>
              <a:rPr lang="en-CA" dirty="0"/>
              <a:t> </a:t>
            </a:r>
            <a:r>
              <a:rPr lang="en-CA" dirty="0" smtClean="0"/>
              <a:t>Array</a:t>
            </a:r>
          </a:p>
          <a:p>
            <a:pPr marL="0" indent="0">
              <a:buNone/>
            </a:pPr>
            <a:endParaRPr lang="en-CA" dirty="0" smtClean="0"/>
          </a:p>
          <a:p>
            <a:pPr marL="400050" lvl="1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for 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pos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&lt; </a:t>
            </a:r>
            <a:r>
              <a:rPr lang="en-US" sz="2400" b="1" dirty="0" err="1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currentSize</a:t>
            </a:r>
            <a:r>
              <a:rPr lang="en-US" sz="2400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- 1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++) 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00050" lvl="1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values[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values[i+1];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00050" lvl="1" indent="0">
              <a:buNone/>
            </a:pP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currentSize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-;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7 - </a:t>
            </a:r>
            <a:fld id="{90994C07-E970-A243-9601-A1D642E986EC}" type="slidenum">
              <a:rPr lang="en-US" smtClean="0"/>
              <a:pPr/>
              <a:t>100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6689" y="4098925"/>
            <a:ext cx="3686175" cy="225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05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6750" y="3067050"/>
            <a:ext cx="4667250" cy="2314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Inserting an Element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If the order of the elements does not matter, you can simply insert new elements </a:t>
            </a:r>
            <a:r>
              <a:rPr lang="en-CA" dirty="0" smtClean="0"/>
              <a:t>at the </a:t>
            </a:r>
            <a:r>
              <a:rPr lang="en-CA" dirty="0"/>
              <a:t>end, incrementing the variable tracking the size</a:t>
            </a:r>
            <a:r>
              <a:rPr lang="en-CA" dirty="0" smtClean="0"/>
              <a:t>.</a:t>
            </a:r>
          </a:p>
          <a:p>
            <a:endParaRPr lang="en-CA" dirty="0" smtClean="0"/>
          </a:p>
          <a:p>
            <a:pPr marL="0" indent="0">
              <a:buNone/>
            </a:pPr>
            <a:r>
              <a:rPr lang="en-US" sz="2400" dirty="0"/>
              <a:t>if (</a:t>
            </a:r>
            <a:r>
              <a:rPr lang="en-US" sz="2400" dirty="0" err="1"/>
              <a:t>currentSize</a:t>
            </a:r>
            <a:r>
              <a:rPr lang="en-US" sz="2400" dirty="0"/>
              <a:t> &lt; </a:t>
            </a:r>
            <a:r>
              <a:rPr lang="en-US" sz="2400" dirty="0" err="1"/>
              <a:t>values.length</a:t>
            </a:r>
            <a:r>
              <a:rPr lang="en-US" sz="2400" dirty="0" smtClean="0"/>
              <a:t>) {</a:t>
            </a: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     </a:t>
            </a:r>
            <a:r>
              <a:rPr lang="en-US" sz="2400" dirty="0" err="1" smtClean="0"/>
              <a:t>currentSize</a:t>
            </a:r>
            <a:r>
              <a:rPr lang="en-US" sz="2400" dirty="0"/>
              <a:t>++;</a:t>
            </a:r>
          </a:p>
          <a:p>
            <a:pPr marL="0" indent="0">
              <a:buNone/>
            </a:pPr>
            <a:r>
              <a:rPr lang="en-US" sz="2400" dirty="0" smtClean="0"/>
              <a:t>     values[</a:t>
            </a:r>
            <a:r>
              <a:rPr lang="en-US" sz="2400" dirty="0" err="1" smtClean="0"/>
              <a:t>currentSize</a:t>
            </a:r>
            <a:r>
              <a:rPr lang="en-US" sz="2400" dirty="0" smtClean="0"/>
              <a:t> </a:t>
            </a:r>
            <a:r>
              <a:rPr lang="en-US" sz="2400" dirty="0"/>
              <a:t>- 1] = </a:t>
            </a:r>
            <a:r>
              <a:rPr lang="en-US" sz="2400" dirty="0" err="1"/>
              <a:t>newElement</a:t>
            </a:r>
            <a:r>
              <a:rPr lang="en-US" sz="2400" dirty="0"/>
              <a:t>;</a:t>
            </a:r>
          </a:p>
          <a:p>
            <a:pPr marL="0" indent="0">
              <a:buNone/>
            </a:pPr>
            <a:r>
              <a:rPr lang="en-US" sz="2400" dirty="0"/>
              <a:t>}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7 - </a:t>
            </a:r>
            <a:fld id="{90994C07-E970-A243-9601-A1D642E986EC}" type="slidenum">
              <a:rPr lang="en-US" smtClean="0"/>
              <a:pPr/>
              <a:t>101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913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5302" y="3938705"/>
            <a:ext cx="4133850" cy="22955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Inserting an Element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dirty="0"/>
              <a:t>It is more work to insert an element at a particular position in the middle of an array</a:t>
            </a:r>
            <a:r>
              <a:rPr lang="en-CA" dirty="0" smtClean="0"/>
              <a:t>.</a:t>
            </a:r>
          </a:p>
          <a:p>
            <a:r>
              <a:rPr lang="en-US" dirty="0"/>
              <a:t>First, move all </a:t>
            </a:r>
            <a:r>
              <a:rPr lang="en-US" dirty="0" smtClean="0"/>
              <a:t>elements </a:t>
            </a:r>
            <a:r>
              <a:rPr lang="en-CA" dirty="0" smtClean="0"/>
              <a:t>after </a:t>
            </a:r>
            <a:r>
              <a:rPr lang="en-CA" dirty="0"/>
              <a:t>the insertion location to a higher index. Then insert </a:t>
            </a:r>
            <a:r>
              <a:rPr lang="en-CA" dirty="0" smtClean="0"/>
              <a:t>the </a:t>
            </a:r>
            <a:r>
              <a:rPr lang="en-US" dirty="0" smtClean="0"/>
              <a:t>new element.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sz="2600" dirty="0"/>
              <a:t>if (</a:t>
            </a:r>
            <a:r>
              <a:rPr lang="en-US" sz="2600" dirty="0" err="1"/>
              <a:t>currentSize</a:t>
            </a:r>
            <a:r>
              <a:rPr lang="en-US" sz="2600" dirty="0"/>
              <a:t> &lt; </a:t>
            </a:r>
            <a:r>
              <a:rPr lang="en-US" sz="2600" dirty="0" err="1"/>
              <a:t>values.length</a:t>
            </a:r>
            <a:r>
              <a:rPr lang="en-US" sz="2600" dirty="0" smtClean="0"/>
              <a:t>) {</a:t>
            </a:r>
            <a:endParaRPr lang="en-US" sz="2600" dirty="0"/>
          </a:p>
          <a:p>
            <a:pPr marL="0" indent="0">
              <a:buNone/>
            </a:pPr>
            <a:r>
              <a:rPr lang="en-US" sz="2600" dirty="0" smtClean="0"/>
              <a:t>     </a:t>
            </a:r>
            <a:r>
              <a:rPr lang="en-US" sz="2600" dirty="0" err="1" smtClean="0"/>
              <a:t>currentSize</a:t>
            </a:r>
            <a:r>
              <a:rPr lang="en-US" sz="2600" dirty="0"/>
              <a:t>++;</a:t>
            </a:r>
          </a:p>
          <a:p>
            <a:pPr marL="0" indent="0">
              <a:buNone/>
            </a:pPr>
            <a:r>
              <a:rPr lang="en-US" sz="2600" b="1" dirty="0" smtClean="0">
                <a:solidFill>
                  <a:srgbClr val="00B050"/>
                </a:solidFill>
              </a:rPr>
              <a:t>     for </a:t>
            </a:r>
            <a:r>
              <a:rPr lang="en-US" sz="2600" b="1" dirty="0">
                <a:solidFill>
                  <a:srgbClr val="00B050"/>
                </a:solidFill>
              </a:rPr>
              <a:t>(</a:t>
            </a:r>
            <a:r>
              <a:rPr lang="en-US" sz="2600" b="1" dirty="0" err="1">
                <a:solidFill>
                  <a:srgbClr val="00B050"/>
                </a:solidFill>
              </a:rPr>
              <a:t>int</a:t>
            </a:r>
            <a:r>
              <a:rPr lang="en-US" sz="2600" b="1" dirty="0">
                <a:solidFill>
                  <a:srgbClr val="00B050"/>
                </a:solidFill>
              </a:rPr>
              <a:t> </a:t>
            </a:r>
            <a:r>
              <a:rPr lang="en-US" sz="2600" b="1" dirty="0" err="1">
                <a:solidFill>
                  <a:srgbClr val="00B050"/>
                </a:solidFill>
              </a:rPr>
              <a:t>i</a:t>
            </a:r>
            <a:r>
              <a:rPr lang="en-US" sz="2600" b="1" dirty="0">
                <a:solidFill>
                  <a:srgbClr val="00B050"/>
                </a:solidFill>
              </a:rPr>
              <a:t> = </a:t>
            </a:r>
            <a:r>
              <a:rPr lang="en-US" sz="2600" b="1" dirty="0" smtClean="0">
                <a:solidFill>
                  <a:srgbClr val="00B050"/>
                </a:solidFill>
              </a:rPr>
              <a:t>???; </a:t>
            </a:r>
            <a:r>
              <a:rPr lang="en-US" sz="2600" b="1" dirty="0" err="1">
                <a:solidFill>
                  <a:srgbClr val="00B050"/>
                </a:solidFill>
              </a:rPr>
              <a:t>i</a:t>
            </a:r>
            <a:r>
              <a:rPr lang="en-US" sz="2600" b="1" dirty="0">
                <a:solidFill>
                  <a:srgbClr val="00B050"/>
                </a:solidFill>
              </a:rPr>
              <a:t> &gt; </a:t>
            </a:r>
            <a:r>
              <a:rPr lang="en-US" sz="2600" b="1" dirty="0" err="1">
                <a:solidFill>
                  <a:srgbClr val="00B050"/>
                </a:solidFill>
              </a:rPr>
              <a:t>pos</a:t>
            </a:r>
            <a:r>
              <a:rPr lang="en-US" sz="2600" b="1" dirty="0">
                <a:solidFill>
                  <a:srgbClr val="00B050"/>
                </a:solidFill>
              </a:rPr>
              <a:t>; </a:t>
            </a:r>
            <a:r>
              <a:rPr lang="en-US" sz="2600" b="1" dirty="0" err="1">
                <a:solidFill>
                  <a:srgbClr val="00B050"/>
                </a:solidFill>
              </a:rPr>
              <a:t>i</a:t>
            </a:r>
            <a:r>
              <a:rPr lang="en-US" sz="2600" b="1" dirty="0">
                <a:solidFill>
                  <a:srgbClr val="00B050"/>
                </a:solidFill>
              </a:rPr>
              <a:t>--)</a:t>
            </a:r>
          </a:p>
          <a:p>
            <a:pPr marL="0" indent="0">
              <a:buNone/>
            </a:pPr>
            <a:r>
              <a:rPr lang="en-US" sz="2600" b="1" dirty="0" smtClean="0">
                <a:solidFill>
                  <a:srgbClr val="00B050"/>
                </a:solidFill>
              </a:rPr>
              <a:t>          values[???] </a:t>
            </a:r>
            <a:r>
              <a:rPr lang="en-US" sz="2600" b="1" dirty="0">
                <a:solidFill>
                  <a:srgbClr val="00B050"/>
                </a:solidFill>
              </a:rPr>
              <a:t>= values[</a:t>
            </a:r>
            <a:r>
              <a:rPr lang="en-US" sz="2600" b="1" dirty="0" err="1">
                <a:solidFill>
                  <a:srgbClr val="00B050"/>
                </a:solidFill>
              </a:rPr>
              <a:t>i</a:t>
            </a:r>
            <a:r>
              <a:rPr lang="en-US" sz="2600" b="1" dirty="0">
                <a:solidFill>
                  <a:srgbClr val="00B050"/>
                </a:solidFill>
              </a:rPr>
              <a:t> - 1];</a:t>
            </a:r>
          </a:p>
          <a:p>
            <a:pPr marL="0" indent="0">
              <a:buNone/>
            </a:pPr>
            <a:r>
              <a:rPr lang="en-US" sz="2600" dirty="0" smtClean="0"/>
              <a:t>     values[</a:t>
            </a:r>
            <a:r>
              <a:rPr lang="en-US" sz="2600" dirty="0" err="1" smtClean="0"/>
              <a:t>pos</a:t>
            </a:r>
            <a:r>
              <a:rPr lang="en-US" sz="2600" dirty="0"/>
              <a:t>] = </a:t>
            </a:r>
            <a:r>
              <a:rPr lang="en-US" sz="2600" dirty="0" err="1"/>
              <a:t>newElement</a:t>
            </a:r>
            <a:r>
              <a:rPr lang="en-US" sz="2600" dirty="0"/>
              <a:t>;</a:t>
            </a:r>
          </a:p>
          <a:p>
            <a:pPr marL="0" indent="0">
              <a:buNone/>
            </a:pPr>
            <a:r>
              <a:rPr lang="en-US" sz="2600" dirty="0"/>
              <a:t>}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7 - </a:t>
            </a:r>
            <a:fld id="{90994C07-E970-A243-9601-A1D642E986EC}" type="slidenum">
              <a:rPr lang="en-US" smtClean="0"/>
              <a:pPr/>
              <a:t>102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725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5302" y="3938705"/>
            <a:ext cx="4133850" cy="22955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Inserting an Element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dirty="0"/>
              <a:t>It is more work to insert an element at a particular position in the middle of an array</a:t>
            </a:r>
            <a:r>
              <a:rPr lang="en-CA" dirty="0" smtClean="0"/>
              <a:t>.</a:t>
            </a:r>
          </a:p>
          <a:p>
            <a:r>
              <a:rPr lang="en-US" dirty="0"/>
              <a:t>First, move all </a:t>
            </a:r>
            <a:r>
              <a:rPr lang="en-US" dirty="0" smtClean="0"/>
              <a:t>elements </a:t>
            </a:r>
            <a:r>
              <a:rPr lang="en-CA" dirty="0" smtClean="0"/>
              <a:t>after </a:t>
            </a:r>
            <a:r>
              <a:rPr lang="en-CA" dirty="0"/>
              <a:t>the insertion location to a higher index. Then insert </a:t>
            </a:r>
            <a:r>
              <a:rPr lang="en-CA" dirty="0" smtClean="0"/>
              <a:t>the </a:t>
            </a:r>
            <a:r>
              <a:rPr lang="en-US" dirty="0" smtClean="0"/>
              <a:t>new element.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sz="2600" dirty="0"/>
              <a:t>if (</a:t>
            </a:r>
            <a:r>
              <a:rPr lang="en-US" sz="2600" dirty="0" err="1"/>
              <a:t>currentSize</a:t>
            </a:r>
            <a:r>
              <a:rPr lang="en-US" sz="2600" dirty="0"/>
              <a:t> &lt; </a:t>
            </a:r>
            <a:r>
              <a:rPr lang="en-US" sz="2600" dirty="0" err="1"/>
              <a:t>values.length</a:t>
            </a:r>
            <a:r>
              <a:rPr lang="en-US" sz="2600" dirty="0" smtClean="0"/>
              <a:t>) {</a:t>
            </a:r>
            <a:endParaRPr lang="en-US" sz="2600" dirty="0"/>
          </a:p>
          <a:p>
            <a:pPr marL="0" indent="0">
              <a:buNone/>
            </a:pPr>
            <a:r>
              <a:rPr lang="en-US" sz="2600" dirty="0" smtClean="0"/>
              <a:t>     </a:t>
            </a:r>
            <a:r>
              <a:rPr lang="en-US" sz="2600" dirty="0" err="1" smtClean="0"/>
              <a:t>currentSize</a:t>
            </a:r>
            <a:r>
              <a:rPr lang="en-US" sz="2600" dirty="0"/>
              <a:t>++;</a:t>
            </a:r>
          </a:p>
          <a:p>
            <a:pPr marL="0" indent="0">
              <a:buNone/>
            </a:pPr>
            <a:r>
              <a:rPr lang="en-US" sz="2600" b="1" dirty="0" smtClean="0">
                <a:solidFill>
                  <a:srgbClr val="00B050"/>
                </a:solidFill>
              </a:rPr>
              <a:t>     for </a:t>
            </a:r>
            <a:r>
              <a:rPr lang="en-US" sz="2600" b="1" dirty="0">
                <a:solidFill>
                  <a:srgbClr val="00B050"/>
                </a:solidFill>
              </a:rPr>
              <a:t>(</a:t>
            </a:r>
            <a:r>
              <a:rPr lang="en-US" sz="2600" b="1" dirty="0" err="1">
                <a:solidFill>
                  <a:srgbClr val="00B050"/>
                </a:solidFill>
              </a:rPr>
              <a:t>int</a:t>
            </a:r>
            <a:r>
              <a:rPr lang="en-US" sz="2600" b="1" dirty="0">
                <a:solidFill>
                  <a:srgbClr val="00B050"/>
                </a:solidFill>
              </a:rPr>
              <a:t> </a:t>
            </a:r>
            <a:r>
              <a:rPr lang="en-US" sz="2600" b="1" dirty="0" err="1">
                <a:solidFill>
                  <a:srgbClr val="00B050"/>
                </a:solidFill>
              </a:rPr>
              <a:t>i</a:t>
            </a:r>
            <a:r>
              <a:rPr lang="en-US" sz="2600" b="1" dirty="0">
                <a:solidFill>
                  <a:srgbClr val="00B050"/>
                </a:solidFill>
              </a:rPr>
              <a:t> = </a:t>
            </a:r>
            <a:r>
              <a:rPr lang="en-US" sz="2600" b="1" dirty="0" smtClean="0">
                <a:solidFill>
                  <a:srgbClr val="00B050"/>
                </a:solidFill>
              </a:rPr>
              <a:t>currentSize-1; </a:t>
            </a:r>
            <a:r>
              <a:rPr lang="en-US" sz="2600" b="1" dirty="0" err="1">
                <a:solidFill>
                  <a:srgbClr val="00B050"/>
                </a:solidFill>
              </a:rPr>
              <a:t>i</a:t>
            </a:r>
            <a:r>
              <a:rPr lang="en-US" sz="2600" b="1" dirty="0">
                <a:solidFill>
                  <a:srgbClr val="00B050"/>
                </a:solidFill>
              </a:rPr>
              <a:t> &gt; </a:t>
            </a:r>
            <a:r>
              <a:rPr lang="en-US" sz="2600" b="1" dirty="0" err="1">
                <a:solidFill>
                  <a:srgbClr val="00B050"/>
                </a:solidFill>
              </a:rPr>
              <a:t>pos</a:t>
            </a:r>
            <a:r>
              <a:rPr lang="en-US" sz="2600" b="1" dirty="0">
                <a:solidFill>
                  <a:srgbClr val="00B050"/>
                </a:solidFill>
              </a:rPr>
              <a:t>; </a:t>
            </a:r>
            <a:r>
              <a:rPr lang="en-US" sz="2600" b="1" dirty="0" err="1">
                <a:solidFill>
                  <a:srgbClr val="00B050"/>
                </a:solidFill>
              </a:rPr>
              <a:t>i</a:t>
            </a:r>
            <a:r>
              <a:rPr lang="en-US" sz="2600" b="1" dirty="0">
                <a:solidFill>
                  <a:srgbClr val="00B050"/>
                </a:solidFill>
              </a:rPr>
              <a:t>--)</a:t>
            </a:r>
          </a:p>
          <a:p>
            <a:pPr marL="0" indent="0">
              <a:buNone/>
            </a:pPr>
            <a:r>
              <a:rPr lang="en-US" sz="2600" b="1" dirty="0" smtClean="0">
                <a:solidFill>
                  <a:srgbClr val="00B050"/>
                </a:solidFill>
              </a:rPr>
              <a:t>          values[</a:t>
            </a:r>
            <a:r>
              <a:rPr lang="en-US" sz="2600" b="1" dirty="0" err="1" smtClean="0">
                <a:solidFill>
                  <a:srgbClr val="00B050"/>
                </a:solidFill>
              </a:rPr>
              <a:t>i</a:t>
            </a:r>
            <a:r>
              <a:rPr lang="en-US" sz="2600" b="1" dirty="0" smtClean="0">
                <a:solidFill>
                  <a:srgbClr val="00B050"/>
                </a:solidFill>
              </a:rPr>
              <a:t>] </a:t>
            </a:r>
            <a:r>
              <a:rPr lang="en-US" sz="2600" b="1" dirty="0">
                <a:solidFill>
                  <a:srgbClr val="00B050"/>
                </a:solidFill>
              </a:rPr>
              <a:t>= values[</a:t>
            </a:r>
            <a:r>
              <a:rPr lang="en-US" sz="2600" b="1" dirty="0" err="1">
                <a:solidFill>
                  <a:srgbClr val="00B050"/>
                </a:solidFill>
              </a:rPr>
              <a:t>i</a:t>
            </a:r>
            <a:r>
              <a:rPr lang="en-US" sz="2600" b="1" dirty="0">
                <a:solidFill>
                  <a:srgbClr val="00B050"/>
                </a:solidFill>
              </a:rPr>
              <a:t> - 1];</a:t>
            </a:r>
          </a:p>
          <a:p>
            <a:pPr marL="0" indent="0">
              <a:buNone/>
            </a:pPr>
            <a:r>
              <a:rPr lang="en-US" sz="2600" dirty="0" smtClean="0"/>
              <a:t>     values[</a:t>
            </a:r>
            <a:r>
              <a:rPr lang="en-US" sz="2600" dirty="0" err="1" smtClean="0"/>
              <a:t>pos</a:t>
            </a:r>
            <a:r>
              <a:rPr lang="en-US" sz="2600" dirty="0"/>
              <a:t>] = </a:t>
            </a:r>
            <a:r>
              <a:rPr lang="en-US" sz="2600" dirty="0" err="1"/>
              <a:t>newElement</a:t>
            </a:r>
            <a:r>
              <a:rPr lang="en-US" sz="2600" dirty="0"/>
              <a:t>;</a:t>
            </a:r>
          </a:p>
          <a:p>
            <a:pPr marL="0" indent="0">
              <a:buNone/>
            </a:pPr>
            <a:r>
              <a:rPr lang="en-US" sz="2600" dirty="0"/>
              <a:t>}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7 - </a:t>
            </a:r>
            <a:fld id="{90994C07-E970-A243-9601-A1D642E986EC}" type="slidenum">
              <a:rPr lang="en-US" smtClean="0"/>
              <a:pPr/>
              <a:t>103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36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Rotating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rotateToRight</a:t>
            </a:r>
            <a:r>
              <a:rPr lang="en-US" dirty="0" smtClean="0"/>
              <a:t>()</a:t>
            </a:r>
          </a:p>
          <a:p>
            <a:r>
              <a:rPr lang="en-US" dirty="0" err="1" smtClean="0"/>
              <a:t>rotateToLeft</a:t>
            </a:r>
            <a:r>
              <a:rPr lang="en-US" dirty="0" smtClean="0"/>
              <a:t>()</a:t>
            </a:r>
          </a:p>
          <a:p>
            <a:endParaRPr lang="en-US" dirty="0"/>
          </a:p>
          <a:p>
            <a:pPr lvl="1">
              <a:spcBef>
                <a:spcPts val="600"/>
              </a:spcBef>
            </a:pPr>
            <a:r>
              <a:rPr lang="en-US" dirty="0"/>
              <a:t>Test the above </a:t>
            </a:r>
            <a:r>
              <a:rPr lang="en-US" dirty="0" smtClean="0"/>
              <a:t>methods </a:t>
            </a:r>
            <a:r>
              <a:rPr lang="en-US" dirty="0"/>
              <a:t>with </a:t>
            </a:r>
          </a:p>
          <a:p>
            <a:pPr lvl="2">
              <a:spcBef>
                <a:spcPts val="600"/>
              </a:spcBef>
            </a:pPr>
            <a:r>
              <a:rPr lang="en-US" dirty="0">
                <a:hlinkClick r:id="rId3"/>
              </a:rPr>
              <a:t>http://cs.tru.ca/~</a:t>
            </a:r>
            <a:r>
              <a:rPr lang="en-US" dirty="0" smtClean="0">
                <a:hlinkClick r:id="rId3"/>
              </a:rPr>
              <a:t>mlee/comp1130/Winter2018/8. arrays/Rotate.java</a:t>
            </a:r>
            <a:r>
              <a:rPr lang="en-US" dirty="0">
                <a:hlinkClick r:id="rId3"/>
              </a:rPr>
              <a:t>.</a:t>
            </a:r>
            <a:endParaRPr lang="en-US" dirty="0"/>
          </a:p>
          <a:p>
            <a:pPr lvl="2">
              <a:spcBef>
                <a:spcPts val="600"/>
              </a:spcBef>
            </a:pPr>
            <a:r>
              <a:rPr lang="en-US" dirty="0" smtClean="0">
                <a:hlinkClick r:id="rId4"/>
              </a:rPr>
              <a:t>http</a:t>
            </a:r>
            <a:r>
              <a:rPr lang="en-US" dirty="0">
                <a:hlinkClick r:id="rId4"/>
              </a:rPr>
              <a:t>://cs.tru.ca/~mlee/comp1130/Winter2018/8. arrays/UtilRotate.java.</a:t>
            </a:r>
            <a:endParaRPr lang="en-US" dirty="0"/>
          </a:p>
          <a:p>
            <a:pPr lvl="2">
              <a:spcBef>
                <a:spcPts val="600"/>
              </a:spcBef>
            </a:pPr>
            <a:endParaRPr lang="en-US" dirty="0"/>
          </a:p>
          <a:p>
            <a:pPr>
              <a:spcBef>
                <a:spcPts val="600"/>
              </a:spcBef>
            </a:pPr>
            <a:endParaRPr lang="en-US" b="1" dirty="0">
              <a:solidFill>
                <a:srgbClr val="FF0000"/>
              </a:solidFill>
            </a:endParaRPr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7 - </a:t>
            </a:r>
            <a:fld id="{90994C07-E970-A243-9601-A1D642E986EC}" type="slidenum">
              <a:rPr lang="en-US" smtClean="0"/>
              <a:pPr/>
              <a:t>104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85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Stack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push()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pop()</a:t>
            </a:r>
          </a:p>
          <a:p>
            <a:pPr>
              <a:spcBef>
                <a:spcPts val="600"/>
              </a:spcBef>
            </a:pPr>
            <a:endParaRPr lang="en-US" b="1" dirty="0">
              <a:solidFill>
                <a:srgbClr val="FF0000"/>
              </a:solidFill>
            </a:endParaRPr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7 - </a:t>
            </a:r>
            <a:fld id="{90994C07-E970-A243-9601-A1D642E986EC}" type="slidenum">
              <a:rPr lang="en-US" smtClean="0"/>
              <a:pPr/>
              <a:t>105</a:t>
            </a:fld>
            <a:endParaRPr lang="en-US" dirty="0"/>
          </a:p>
        </p:txBody>
      </p:sp>
      <p:sp>
        <p:nvSpPr>
          <p:cNvPr id="4" name="Cloud 3"/>
          <p:cNvSpPr/>
          <p:nvPr/>
        </p:nvSpPr>
        <p:spPr>
          <a:xfrm>
            <a:off x="3231932" y="1962807"/>
            <a:ext cx="4138448" cy="2533212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In COMP 2230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7338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4. Command-Line </a:t>
            </a:r>
            <a:r>
              <a:rPr lang="en-US" dirty="0"/>
              <a:t>Arguments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eaLnBrk="1" hangingPunct="1">
              <a:lnSpc>
                <a:spcPct val="95000"/>
              </a:lnSpc>
            </a:pPr>
            <a:r>
              <a:rPr lang="en-US" dirty="0"/>
              <a:t>The signature of the </a:t>
            </a:r>
            <a:r>
              <a:rPr lang="en-US" sz="3000" dirty="0">
                <a:latin typeface="Courier New" pitchFamily="-110" charset="0"/>
              </a:rPr>
              <a:t>main</a:t>
            </a:r>
            <a:r>
              <a:rPr lang="en-US" dirty="0"/>
              <a:t> method indicates that it takes an array of </a:t>
            </a:r>
            <a:r>
              <a:rPr lang="en-US" sz="2800" dirty="0">
                <a:latin typeface="Courier New" pitchFamily="-110" charset="0"/>
              </a:rPr>
              <a:t>String</a:t>
            </a:r>
            <a:r>
              <a:rPr lang="en-US" dirty="0"/>
              <a:t> objects as a </a:t>
            </a:r>
            <a:r>
              <a:rPr lang="en-US" dirty="0" smtClean="0"/>
              <a:t>parameter.</a:t>
            </a:r>
            <a:endParaRPr lang="en-US" dirty="0"/>
          </a:p>
          <a:p>
            <a:pPr eaLnBrk="1" hangingPunct="1">
              <a:lnSpc>
                <a:spcPct val="95000"/>
              </a:lnSpc>
            </a:pPr>
            <a:r>
              <a:rPr lang="en-US" dirty="0"/>
              <a:t>These values come from </a:t>
            </a:r>
            <a:r>
              <a:rPr lang="en-US" i="1" dirty="0">
                <a:solidFill>
                  <a:srgbClr val="0070C0"/>
                </a:solidFill>
              </a:rPr>
              <a:t>command-line arguments</a:t>
            </a:r>
            <a:r>
              <a:rPr lang="en-US" dirty="0"/>
              <a:t> that are provided when the interpreter is </a:t>
            </a:r>
            <a:r>
              <a:rPr lang="en-US" dirty="0" smtClean="0"/>
              <a:t>invoked.</a:t>
            </a:r>
            <a:endParaRPr lang="en-US" dirty="0"/>
          </a:p>
          <a:p>
            <a:pPr eaLnBrk="1" hangingPunct="1">
              <a:lnSpc>
                <a:spcPct val="95000"/>
              </a:lnSpc>
            </a:pPr>
            <a:r>
              <a:rPr lang="en-US" dirty="0"/>
              <a:t>For example, the following invocation of the interpreter passes three </a:t>
            </a:r>
            <a:r>
              <a:rPr lang="en-US" sz="2800" dirty="0">
                <a:latin typeface="Courier New" pitchFamily="-110" charset="0"/>
              </a:rPr>
              <a:t>String</a:t>
            </a:r>
            <a:r>
              <a:rPr lang="en-US" dirty="0"/>
              <a:t> objects into </a:t>
            </a:r>
            <a:r>
              <a:rPr lang="en-US" sz="3000" dirty="0" smtClean="0">
                <a:latin typeface="Courier New" pitchFamily="-110" charset="0"/>
              </a:rPr>
              <a:t>main</a:t>
            </a:r>
            <a:r>
              <a:rPr lang="en-US" dirty="0" smtClean="0"/>
              <a:t>.</a:t>
            </a:r>
            <a:endParaRPr lang="en-US" dirty="0"/>
          </a:p>
          <a:p>
            <a:pPr algn="ctr" eaLnBrk="1" hangingPunct="1">
              <a:lnSpc>
                <a:spcPct val="95000"/>
              </a:lnSpc>
              <a:buFontTx/>
              <a:buNone/>
            </a:pPr>
            <a:r>
              <a:rPr lang="en-US" sz="2400" dirty="0">
                <a:latin typeface="Courier New" pitchFamily="-110" charset="0"/>
              </a:rPr>
              <a:t>&gt; java </a:t>
            </a:r>
            <a:r>
              <a:rPr lang="en-US" sz="2400" dirty="0" err="1">
                <a:latin typeface="Courier New" pitchFamily="-110" charset="0"/>
              </a:rPr>
              <a:t>StateEval</a:t>
            </a:r>
            <a:r>
              <a:rPr lang="en-US" sz="2400" dirty="0">
                <a:latin typeface="Courier New" pitchFamily="-110" charset="0"/>
              </a:rPr>
              <a:t> </a:t>
            </a:r>
            <a:r>
              <a:rPr lang="en-US" sz="2400" dirty="0" err="1">
                <a:latin typeface="Courier New" pitchFamily="-110" charset="0"/>
              </a:rPr>
              <a:t>pennsylvania</a:t>
            </a:r>
            <a:r>
              <a:rPr lang="en-US" sz="2400" dirty="0">
                <a:latin typeface="Courier New" pitchFamily="-110" charset="0"/>
              </a:rPr>
              <a:t> </a:t>
            </a:r>
            <a:r>
              <a:rPr lang="en-US" sz="2400" dirty="0" err="1">
                <a:latin typeface="Courier New" pitchFamily="-110" charset="0"/>
              </a:rPr>
              <a:t>texas</a:t>
            </a:r>
            <a:r>
              <a:rPr lang="en-US" sz="2400" dirty="0">
                <a:latin typeface="Courier New" pitchFamily="-110" charset="0"/>
              </a:rPr>
              <a:t> </a:t>
            </a:r>
            <a:r>
              <a:rPr lang="en-US" sz="2400" dirty="0" err="1">
                <a:latin typeface="Courier New" pitchFamily="-110" charset="0"/>
              </a:rPr>
              <a:t>arizona</a:t>
            </a:r>
            <a:endParaRPr lang="en-US" sz="2400" dirty="0">
              <a:latin typeface="Courier New" pitchFamily="-110" charset="0"/>
            </a:endParaRPr>
          </a:p>
          <a:p>
            <a:pPr eaLnBrk="1" hangingPunct="1">
              <a:lnSpc>
                <a:spcPct val="95000"/>
              </a:lnSpc>
            </a:pPr>
            <a:r>
              <a:rPr lang="en-US" dirty="0"/>
              <a:t>These strings are stored at indexes 0-2 of the array parameter of the </a:t>
            </a:r>
            <a:r>
              <a:rPr lang="en-US" sz="3000" dirty="0">
                <a:latin typeface="Courier New" pitchFamily="-110" charset="0"/>
              </a:rPr>
              <a:t>main</a:t>
            </a:r>
            <a:r>
              <a:rPr lang="en-US" dirty="0"/>
              <a:t> </a:t>
            </a:r>
            <a:r>
              <a:rPr lang="en-US" dirty="0" smtClean="0"/>
              <a:t>method.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7 - </a:t>
            </a:r>
            <a:fld id="{90994C07-E970-A243-9601-A1D642E986EC}" type="slidenum">
              <a:rPr lang="en-US" smtClean="0"/>
              <a:pPr/>
              <a:t>106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8909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922" y="274638"/>
            <a:ext cx="8694229" cy="608171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600" dirty="0" smtClean="0">
                <a:latin typeface="Courier New"/>
                <a:cs typeface="Courier New"/>
              </a:rPr>
              <a:t>public class </a:t>
            </a:r>
            <a:r>
              <a:rPr lang="en-US" sz="1600" dirty="0" err="1" smtClean="0">
                <a:latin typeface="Courier New"/>
                <a:cs typeface="Courier New"/>
              </a:rPr>
              <a:t>CommandLine</a:t>
            </a:r>
            <a:endParaRPr lang="en-US" sz="1600" dirty="0" smtClean="0">
              <a:latin typeface="Courier New"/>
              <a:cs typeface="Courier New"/>
            </a:endParaRPr>
          </a:p>
          <a:p>
            <a:pPr>
              <a:buNone/>
            </a:pPr>
            <a:r>
              <a:rPr lang="en-US" sz="1600" dirty="0" smtClean="0">
                <a:latin typeface="Courier New"/>
                <a:cs typeface="Courier New"/>
              </a:rPr>
              <a:t>{</a:t>
            </a:r>
          </a:p>
          <a:p>
            <a:pPr>
              <a:buNone/>
            </a:pPr>
            <a:r>
              <a:rPr lang="en-US" sz="1600" dirty="0" smtClean="0">
                <a:latin typeface="Courier New"/>
                <a:cs typeface="Courier New"/>
              </a:rPr>
              <a:t>   public static void main(String[] </a:t>
            </a:r>
            <a:r>
              <a:rPr lang="en-US" sz="1600" dirty="0" err="1" smtClean="0">
                <a:latin typeface="Courier New"/>
                <a:cs typeface="Courier New"/>
              </a:rPr>
              <a:t>args</a:t>
            </a:r>
            <a:r>
              <a:rPr lang="en-US" sz="1600" dirty="0" smtClean="0">
                <a:latin typeface="Courier New"/>
                <a:cs typeface="Courier New"/>
              </a:rPr>
              <a:t>)</a:t>
            </a:r>
          </a:p>
          <a:p>
            <a:pPr>
              <a:buNone/>
            </a:pPr>
            <a:r>
              <a:rPr lang="en-US" sz="1600" dirty="0" smtClean="0">
                <a:latin typeface="Courier New"/>
                <a:cs typeface="Courier New"/>
              </a:rPr>
              <a:t>   {</a:t>
            </a:r>
          </a:p>
          <a:p>
            <a:pPr>
              <a:buNone/>
            </a:pPr>
            <a:r>
              <a:rPr lang="en-US" sz="1600" dirty="0" smtClean="0">
                <a:latin typeface="Courier New"/>
                <a:cs typeface="Courier New"/>
              </a:rPr>
              <a:t>      for (String </a:t>
            </a:r>
            <a:r>
              <a:rPr lang="en-US" sz="1600" dirty="0" err="1" smtClean="0">
                <a:latin typeface="Courier New"/>
                <a:cs typeface="Courier New"/>
              </a:rPr>
              <a:t>arg</a:t>
            </a:r>
            <a:r>
              <a:rPr lang="en-US" sz="1600" dirty="0" smtClean="0">
                <a:latin typeface="Courier New"/>
                <a:cs typeface="Courier New"/>
              </a:rPr>
              <a:t> </a:t>
            </a:r>
            <a:r>
              <a:rPr lang="en-US" sz="1600" b="1" dirty="0" smtClean="0">
                <a:solidFill>
                  <a:srgbClr val="00B050"/>
                </a:solidFill>
                <a:latin typeface="Courier New"/>
                <a:cs typeface="Courier New"/>
              </a:rPr>
              <a:t>:</a:t>
            </a:r>
            <a:r>
              <a:rPr lang="en-US" sz="1600" dirty="0" smtClean="0">
                <a:latin typeface="Courier New"/>
                <a:cs typeface="Courier New"/>
              </a:rPr>
              <a:t> </a:t>
            </a:r>
            <a:r>
              <a:rPr lang="en-US" sz="1600" dirty="0" err="1" smtClean="0">
                <a:latin typeface="Courier New"/>
                <a:cs typeface="Courier New"/>
              </a:rPr>
              <a:t>args</a:t>
            </a:r>
            <a:r>
              <a:rPr lang="en-US" sz="1600" dirty="0" smtClean="0">
                <a:latin typeface="Courier New"/>
                <a:cs typeface="Courier New"/>
              </a:rPr>
              <a:t>)</a:t>
            </a:r>
          </a:p>
          <a:p>
            <a:pPr>
              <a:buNone/>
            </a:pPr>
            <a:r>
              <a:rPr lang="en-US" sz="1600" dirty="0" smtClean="0">
                <a:latin typeface="Courier New"/>
                <a:cs typeface="Courier New"/>
              </a:rPr>
              <a:t>         </a:t>
            </a:r>
            <a:r>
              <a:rPr lang="en-US" sz="1600" dirty="0" err="1" smtClean="0">
                <a:latin typeface="Courier New"/>
                <a:cs typeface="Courier New"/>
              </a:rPr>
              <a:t>System.out.println(arg</a:t>
            </a:r>
            <a:r>
              <a:rPr lang="en-US" sz="1600" dirty="0" smtClean="0">
                <a:latin typeface="Courier New"/>
                <a:cs typeface="Courier New"/>
              </a:rPr>
              <a:t>);</a:t>
            </a:r>
          </a:p>
          <a:p>
            <a:pPr>
              <a:buNone/>
            </a:pPr>
            <a:r>
              <a:rPr lang="en-US" sz="1600" dirty="0" smtClean="0">
                <a:latin typeface="Courier New"/>
                <a:cs typeface="Courier New"/>
              </a:rPr>
              <a:t>   }</a:t>
            </a:r>
          </a:p>
          <a:p>
            <a:pPr>
              <a:buNone/>
            </a:pPr>
            <a:r>
              <a:rPr lang="en-US" sz="1600" dirty="0" smtClean="0">
                <a:latin typeface="Courier New"/>
                <a:cs typeface="Courier New"/>
              </a:rPr>
              <a:t>}</a:t>
            </a:r>
          </a:p>
          <a:p>
            <a:pPr>
              <a:buNone/>
            </a:pPr>
            <a:r>
              <a:rPr lang="en-US" sz="1600" dirty="0" smtClean="0">
                <a:latin typeface="Courier New"/>
                <a:cs typeface="Courier New"/>
              </a:rPr>
              <a:t>		</a:t>
            </a:r>
          </a:p>
          <a:p>
            <a:pPr>
              <a:buNone/>
            </a:pPr>
            <a:endParaRPr lang="en-US" sz="1600" dirty="0" smtClean="0">
              <a:latin typeface="Courier New"/>
              <a:cs typeface="Courier New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7 - </a:t>
            </a:r>
            <a:fld id="{90994C07-E970-A243-9601-A1D642E986EC}" type="slidenum">
              <a:rPr lang="en-US" smtClean="0"/>
              <a:pPr/>
              <a:t>107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54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5. Variable </a:t>
            </a:r>
            <a:r>
              <a:rPr lang="en-US" dirty="0"/>
              <a:t>Length Parameter Lists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95400"/>
            <a:ext cx="8763000" cy="2486025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  <a:spcBef>
                <a:spcPct val="70000"/>
              </a:spcBef>
            </a:pPr>
            <a:r>
              <a:rPr lang="en-US" dirty="0"/>
              <a:t>Suppose we wanted to create a method that processed a different amount of data from one invocation to the </a:t>
            </a:r>
            <a:r>
              <a:rPr lang="en-US" dirty="0" smtClean="0"/>
              <a:t>next.</a:t>
            </a:r>
            <a:endParaRPr lang="en-US" dirty="0"/>
          </a:p>
          <a:p>
            <a:pPr eaLnBrk="1" hangingPunct="1">
              <a:lnSpc>
                <a:spcPct val="90000"/>
              </a:lnSpc>
              <a:spcBef>
                <a:spcPct val="70000"/>
              </a:spcBef>
            </a:pPr>
            <a:r>
              <a:rPr lang="en-US" dirty="0"/>
              <a:t>For example, let's define a method called </a:t>
            </a:r>
            <a:r>
              <a:rPr lang="en-US" sz="3027" dirty="0">
                <a:latin typeface="Courier New" pitchFamily="-110" charset="0"/>
              </a:rPr>
              <a:t>average</a:t>
            </a:r>
            <a:r>
              <a:rPr lang="en-US" dirty="0"/>
              <a:t> that returns the average of a set of integer </a:t>
            </a:r>
            <a:r>
              <a:rPr lang="en-US" dirty="0" smtClean="0"/>
              <a:t>parameters.</a:t>
            </a:r>
            <a:endParaRPr lang="en-US" dirty="0"/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1143000" y="3869278"/>
            <a:ext cx="5571632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3366FF"/>
                </a:solidFill>
                <a:latin typeface="Courier New"/>
                <a:cs typeface="Courier New"/>
              </a:rPr>
              <a:t>// one call to average three values</a:t>
            </a:r>
          </a:p>
          <a:p>
            <a:r>
              <a:rPr lang="en-US" sz="2000" dirty="0">
                <a:latin typeface="Courier New"/>
                <a:cs typeface="Courier New"/>
              </a:rPr>
              <a:t>mean1 = average (42, 69, 37);</a:t>
            </a:r>
          </a:p>
        </p:txBody>
      </p:sp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1143000" y="4783678"/>
            <a:ext cx="7110765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3366FF"/>
                </a:solidFill>
                <a:latin typeface="Courier New"/>
                <a:cs typeface="Courier New"/>
              </a:rPr>
              <a:t>// another call to average seven values</a:t>
            </a:r>
          </a:p>
          <a:p>
            <a:r>
              <a:rPr lang="en-US" sz="2000" dirty="0">
                <a:latin typeface="Courier New"/>
                <a:cs typeface="Courier New"/>
              </a:rPr>
              <a:t>mean2 = average (35, 43, 93, 23, 40, 21, 75);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7 - </a:t>
            </a:r>
            <a:fld id="{90994C07-E970-A243-9601-A1D642E986EC}" type="slidenum">
              <a:rPr lang="en-US" smtClean="0"/>
              <a:pPr/>
              <a:t>108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8" grpId="0" autoUpdateAnimBg="0"/>
      <p:bldP spid="47109" grpId="0" autoUpdateAnimBg="0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Variable </a:t>
            </a:r>
            <a:r>
              <a:rPr lang="en-US" dirty="0"/>
              <a:t>Length Parameter Lists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spcBef>
                <a:spcPct val="55000"/>
              </a:spcBef>
            </a:pPr>
            <a:r>
              <a:rPr lang="en-US" dirty="0" smtClean="0"/>
              <a:t>Idea 1 – We </a:t>
            </a:r>
            <a:r>
              <a:rPr lang="en-US" dirty="0"/>
              <a:t>could define </a:t>
            </a:r>
            <a:r>
              <a:rPr lang="en-US" dirty="0" smtClean="0"/>
              <a:t>multiple overloaded </a:t>
            </a:r>
            <a:r>
              <a:rPr lang="en-US" dirty="0"/>
              <a:t>versions of the </a:t>
            </a:r>
            <a:r>
              <a:rPr lang="en-US" dirty="0">
                <a:latin typeface="Courier New" pitchFamily="-110" charset="0"/>
              </a:rPr>
              <a:t>average</a:t>
            </a:r>
            <a:r>
              <a:rPr lang="en-US" dirty="0"/>
              <a:t> </a:t>
            </a:r>
            <a:r>
              <a:rPr lang="en-US" dirty="0" smtClean="0"/>
              <a:t>method.</a:t>
            </a:r>
            <a:endParaRPr lang="en-US" dirty="0"/>
          </a:p>
          <a:p>
            <a:pPr lvl="1" eaLnBrk="1" hangingPunct="1">
              <a:spcBef>
                <a:spcPct val="55000"/>
              </a:spcBef>
            </a:pPr>
            <a:r>
              <a:rPr lang="en-US" sz="2400" dirty="0"/>
              <a:t>Downside: we'd need a separate version of the method for each parameter </a:t>
            </a:r>
            <a:r>
              <a:rPr lang="en-US" sz="2400" dirty="0" smtClean="0"/>
              <a:t>count.</a:t>
            </a:r>
            <a:endParaRPr lang="en-US" sz="2400" dirty="0"/>
          </a:p>
          <a:p>
            <a:pPr eaLnBrk="1" hangingPunct="1">
              <a:spcBef>
                <a:spcPct val="55000"/>
              </a:spcBef>
            </a:pPr>
            <a:r>
              <a:rPr lang="en-US" dirty="0" smtClean="0"/>
              <a:t>Idea 2 – We </a:t>
            </a:r>
            <a:r>
              <a:rPr lang="en-US" dirty="0"/>
              <a:t>could define the method to accept an array of </a:t>
            </a:r>
            <a:r>
              <a:rPr lang="en-US" dirty="0" smtClean="0"/>
              <a:t>integers.</a:t>
            </a:r>
            <a:endParaRPr lang="en-US" dirty="0"/>
          </a:p>
          <a:p>
            <a:pPr lvl="1" eaLnBrk="1" hangingPunct="1">
              <a:spcBef>
                <a:spcPct val="55000"/>
              </a:spcBef>
            </a:pPr>
            <a:r>
              <a:rPr lang="en-US" sz="2400" dirty="0"/>
              <a:t>Downside: we'd have to create the array and store the integers prior to calling the method each </a:t>
            </a:r>
            <a:r>
              <a:rPr lang="en-US" sz="2400" dirty="0" smtClean="0"/>
              <a:t>time.</a:t>
            </a:r>
            <a:endParaRPr lang="en-US" sz="2400" dirty="0"/>
          </a:p>
          <a:p>
            <a:pPr eaLnBrk="1" hangingPunct="1">
              <a:spcBef>
                <a:spcPct val="55000"/>
              </a:spcBef>
            </a:pPr>
            <a:r>
              <a:rPr lang="en-US" dirty="0" smtClean="0"/>
              <a:t>Solution – Instead</a:t>
            </a:r>
            <a:r>
              <a:rPr lang="en-US" dirty="0"/>
              <a:t>, Java provides a convenient way to create </a:t>
            </a:r>
            <a:r>
              <a:rPr lang="en-US" i="1" dirty="0">
                <a:solidFill>
                  <a:srgbClr val="0070C0"/>
                </a:solidFill>
              </a:rPr>
              <a:t>variable length parameter </a:t>
            </a:r>
            <a:r>
              <a:rPr lang="en-US" i="1" dirty="0" smtClean="0">
                <a:solidFill>
                  <a:srgbClr val="0070C0"/>
                </a:solidFill>
              </a:rPr>
              <a:t>lists</a:t>
            </a:r>
            <a:r>
              <a:rPr lang="en-US" dirty="0" smtClean="0"/>
              <a:t>.</a:t>
            </a:r>
            <a:endParaRPr lang="en-US" i="1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7 - </a:t>
            </a:r>
            <a:fld id="{90994C07-E970-A243-9601-A1D642E986EC}" type="slidenum">
              <a:rPr lang="en-US" smtClean="0"/>
              <a:pPr/>
              <a:t>109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US" dirty="0"/>
              <a:t>Arrays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8763000" cy="5486400"/>
          </a:xfrm>
          <a:noFill/>
        </p:spPr>
        <p:txBody>
          <a:bodyPr lIns="92075" tIns="46038" rIns="92075" bIns="46038">
            <a:normAutofit fontScale="85000" lnSpcReduction="20000"/>
          </a:bodyPr>
          <a:lstStyle/>
          <a:p>
            <a:pPr eaLnBrk="1" hangingPunct="1">
              <a:spcBef>
                <a:spcPct val="35000"/>
              </a:spcBef>
            </a:pPr>
            <a:r>
              <a:rPr lang="en-US" dirty="0" smtClean="0"/>
              <a:t>Each room holding a value in </a:t>
            </a:r>
            <a:r>
              <a:rPr lang="en-US" dirty="0"/>
              <a:t>an array </a:t>
            </a:r>
            <a:r>
              <a:rPr lang="en-US" dirty="0" smtClean="0"/>
              <a:t>is </a:t>
            </a:r>
            <a:r>
              <a:rPr lang="en-US" dirty="0"/>
              <a:t>called </a:t>
            </a:r>
            <a:r>
              <a:rPr lang="en-US" i="1" dirty="0">
                <a:solidFill>
                  <a:srgbClr val="0070C0"/>
                </a:solidFill>
              </a:rPr>
              <a:t>array </a:t>
            </a:r>
            <a:r>
              <a:rPr lang="en-US" b="1" i="1" u="sng" dirty="0" smtClean="0">
                <a:solidFill>
                  <a:srgbClr val="0070C0"/>
                </a:solidFill>
              </a:rPr>
              <a:t>element</a:t>
            </a:r>
            <a:r>
              <a:rPr lang="en-US" dirty="0" smtClean="0"/>
              <a:t>.</a:t>
            </a:r>
          </a:p>
          <a:p>
            <a:pPr eaLnBrk="1" hangingPunct="1">
              <a:spcBef>
                <a:spcPct val="35000"/>
              </a:spcBef>
            </a:pPr>
            <a:r>
              <a:rPr lang="en-US" i="1" dirty="0">
                <a:solidFill>
                  <a:srgbClr val="0070C0"/>
                </a:solidFill>
              </a:rPr>
              <a:t>A</a:t>
            </a:r>
            <a:r>
              <a:rPr lang="en-US" i="1" dirty="0" smtClean="0">
                <a:solidFill>
                  <a:srgbClr val="0070C0"/>
                </a:solidFill>
              </a:rPr>
              <a:t>rray elements are actually </a:t>
            </a:r>
            <a:r>
              <a:rPr lang="en-US" i="1" u="sng" dirty="0" smtClean="0">
                <a:solidFill>
                  <a:srgbClr val="0070C0"/>
                </a:solidFill>
              </a:rPr>
              <a:t>considered as variables</a:t>
            </a:r>
            <a:r>
              <a:rPr lang="en-US" i="1" dirty="0" smtClean="0">
                <a:solidFill>
                  <a:srgbClr val="0070C0"/>
                </a:solidFill>
              </a:rPr>
              <a:t>.</a:t>
            </a:r>
            <a:endParaRPr lang="en-US" i="1" dirty="0">
              <a:solidFill>
                <a:srgbClr val="0070C0"/>
              </a:solidFill>
            </a:endParaRPr>
          </a:p>
          <a:p>
            <a:pPr eaLnBrk="1" hangingPunct="1">
              <a:spcBef>
                <a:spcPct val="35000"/>
              </a:spcBef>
            </a:pPr>
            <a:r>
              <a:rPr lang="en-US" dirty="0"/>
              <a:t>An array stores multiple values of the same type – the </a:t>
            </a:r>
            <a:r>
              <a:rPr lang="en-US" i="1" dirty="0">
                <a:solidFill>
                  <a:srgbClr val="0070C0"/>
                </a:solidFill>
              </a:rPr>
              <a:t>element </a:t>
            </a:r>
            <a:r>
              <a:rPr lang="en-US" i="1" dirty="0" smtClean="0">
                <a:solidFill>
                  <a:srgbClr val="0070C0"/>
                </a:solidFill>
              </a:rPr>
              <a:t>type</a:t>
            </a:r>
            <a:r>
              <a:rPr lang="en-US" dirty="0" smtClean="0"/>
              <a:t>.</a:t>
            </a:r>
            <a:endParaRPr lang="en-US" dirty="0">
              <a:solidFill>
                <a:srgbClr val="0070C0"/>
              </a:solidFill>
            </a:endParaRPr>
          </a:p>
          <a:p>
            <a:pPr eaLnBrk="1" hangingPunct="1">
              <a:spcBef>
                <a:spcPct val="35000"/>
              </a:spcBef>
            </a:pPr>
            <a:r>
              <a:rPr lang="en-US" dirty="0"/>
              <a:t>The element type can be a primitive type or an object </a:t>
            </a:r>
            <a:r>
              <a:rPr lang="en-US" dirty="0" smtClean="0"/>
              <a:t>reference.</a:t>
            </a:r>
            <a:endParaRPr lang="en-US" dirty="0"/>
          </a:p>
          <a:p>
            <a:pPr eaLnBrk="1" hangingPunct="1">
              <a:spcBef>
                <a:spcPct val="35000"/>
              </a:spcBef>
            </a:pPr>
            <a:r>
              <a:rPr lang="en-US" dirty="0"/>
              <a:t>Therefore, we can create an array of integers, an array of characters, an array of </a:t>
            </a:r>
            <a:r>
              <a:rPr lang="en-US" dirty="0">
                <a:latin typeface="Courier New" pitchFamily="-110" charset="0"/>
              </a:rPr>
              <a:t>String</a:t>
            </a:r>
            <a:r>
              <a:rPr lang="en-US" dirty="0"/>
              <a:t> objects, an array of </a:t>
            </a:r>
            <a:r>
              <a:rPr lang="en-US" dirty="0">
                <a:latin typeface="Courier New" pitchFamily="-110" charset="0"/>
              </a:rPr>
              <a:t>Coin</a:t>
            </a:r>
            <a:r>
              <a:rPr lang="en-US" dirty="0"/>
              <a:t> objects, etc</a:t>
            </a:r>
            <a:r>
              <a:rPr lang="en-US" dirty="0" smtClean="0"/>
              <a:t>. </a:t>
            </a:r>
          </a:p>
          <a:p>
            <a:pPr eaLnBrk="1" hangingPunct="1">
              <a:spcBef>
                <a:spcPct val="35000"/>
              </a:spcBef>
            </a:pPr>
            <a:r>
              <a:rPr lang="en-US" dirty="0" smtClean="0"/>
              <a:t>E.g.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main(String[]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dirty="0" smtClean="0"/>
              <a:t>.</a:t>
            </a:r>
            <a:endParaRPr lang="en-US" dirty="0"/>
          </a:p>
          <a:p>
            <a:pPr eaLnBrk="1" hangingPunct="1">
              <a:spcBef>
                <a:spcPct val="35000"/>
              </a:spcBef>
            </a:pPr>
            <a:r>
              <a:rPr lang="en-US" dirty="0"/>
              <a:t>In Java, </a:t>
            </a:r>
            <a:r>
              <a:rPr lang="en-US" b="1" u="sng" dirty="0">
                <a:solidFill>
                  <a:srgbClr val="00B050"/>
                </a:solidFill>
              </a:rPr>
              <a:t>the array itself is an object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dirty="0"/>
              <a:t>that must be </a:t>
            </a:r>
            <a:r>
              <a:rPr lang="en-US" dirty="0" smtClean="0"/>
              <a:t>instantiated.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7 - </a:t>
            </a:r>
            <a:fld id="{90994C07-E970-A243-9601-A1D642E986EC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Variable </a:t>
            </a:r>
            <a:r>
              <a:rPr lang="en-US" dirty="0"/>
              <a:t>Length Parameter Lists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ct val="70000"/>
              </a:spcBef>
            </a:pPr>
            <a:r>
              <a:rPr lang="en-US" sz="2800" dirty="0"/>
              <a:t>Using special syntax in the formal parameter list, we can define a method to accept any number of parameters of the same </a:t>
            </a:r>
            <a:r>
              <a:rPr lang="en-US" sz="2800" dirty="0" smtClean="0"/>
              <a:t>type.</a:t>
            </a:r>
            <a:endParaRPr lang="en-US" sz="2800" dirty="0"/>
          </a:p>
          <a:p>
            <a:pPr eaLnBrk="1" hangingPunct="1">
              <a:spcBef>
                <a:spcPct val="70000"/>
              </a:spcBef>
            </a:pPr>
            <a:r>
              <a:rPr lang="en-US" sz="2800" dirty="0"/>
              <a:t>For each call, </a:t>
            </a:r>
            <a:r>
              <a:rPr lang="en-US" sz="2800" u="sng" dirty="0"/>
              <a:t>the parameters are automatically put into an array</a:t>
            </a:r>
            <a:r>
              <a:rPr lang="en-US" sz="2800" dirty="0"/>
              <a:t> for easy processing in the </a:t>
            </a:r>
            <a:r>
              <a:rPr lang="en-US" sz="2800" dirty="0" smtClean="0"/>
              <a:t>method.</a:t>
            </a:r>
            <a:endParaRPr lang="en-US" sz="2800" dirty="0"/>
          </a:p>
        </p:txBody>
      </p:sp>
      <p:pic>
        <p:nvPicPr>
          <p:cNvPr id="14" name="Picture 13" descr="Syntax variable param list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0837" y="3934354"/>
            <a:ext cx="5812896" cy="2376900"/>
          </a:xfrm>
          <a:prstGeom prst="rect">
            <a:avLst/>
          </a:prstGeom>
        </p:spPr>
      </p:pic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7 - </a:t>
            </a:r>
            <a:fld id="{90994C07-E970-A243-9601-A1D642E986EC}" type="slidenum">
              <a:rPr lang="en-US" smtClean="0"/>
              <a:pPr/>
              <a:t>110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Variable </a:t>
            </a:r>
            <a:r>
              <a:rPr lang="en-US" dirty="0"/>
              <a:t>Length Parameter Lists</a:t>
            </a: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1355725" y="1371600"/>
            <a:ext cx="7491153" cy="50783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ourier New"/>
                <a:cs typeface="Courier New"/>
              </a:rPr>
              <a:t>public double </a:t>
            </a:r>
            <a:r>
              <a:rPr lang="en-US" b="1" dirty="0" err="1" smtClean="0">
                <a:solidFill>
                  <a:srgbClr val="FF0000"/>
                </a:solidFill>
                <a:latin typeface="Courier New"/>
                <a:cs typeface="Courier New"/>
              </a:rPr>
              <a:t>average(</a:t>
            </a:r>
            <a:r>
              <a:rPr lang="en-US" b="1" dirty="0" err="1">
                <a:solidFill>
                  <a:srgbClr val="FF0000"/>
                </a:solidFill>
                <a:latin typeface="Courier New"/>
                <a:cs typeface="Courier New"/>
              </a:rPr>
              <a:t>int</a:t>
            </a:r>
            <a:r>
              <a:rPr lang="en-US" b="1" dirty="0">
                <a:solidFill>
                  <a:srgbClr val="FF0000"/>
                </a:solidFill>
                <a:latin typeface="Courier New"/>
                <a:cs typeface="Courier New"/>
              </a:rPr>
              <a:t> ... list)</a:t>
            </a:r>
          </a:p>
          <a:p>
            <a:r>
              <a:rPr lang="en-US" dirty="0">
                <a:latin typeface="Courier New"/>
                <a:cs typeface="Courier New"/>
              </a:rPr>
              <a:t>{</a:t>
            </a:r>
          </a:p>
          <a:p>
            <a:r>
              <a:rPr lang="en-US" dirty="0">
                <a:latin typeface="Courier New"/>
                <a:cs typeface="Courier New"/>
              </a:rPr>
              <a:t>   double result = 0.0;</a:t>
            </a:r>
          </a:p>
          <a:p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if (</a:t>
            </a:r>
            <a:r>
              <a:rPr lang="en-US" b="1" dirty="0" err="1">
                <a:solidFill>
                  <a:srgbClr val="00B050"/>
                </a:solidFill>
                <a:latin typeface="Courier New"/>
                <a:cs typeface="Courier New"/>
              </a:rPr>
              <a:t>list.length</a:t>
            </a:r>
            <a:r>
              <a:rPr lang="en-US" dirty="0">
                <a:latin typeface="Courier New"/>
                <a:cs typeface="Courier New"/>
              </a:rPr>
              <a:t> != 0</a:t>
            </a:r>
            <a:r>
              <a:rPr lang="en-US" dirty="0" smtClean="0">
                <a:latin typeface="Courier New"/>
                <a:cs typeface="Courier New"/>
              </a:rPr>
              <a:t>) {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   </a:t>
            </a:r>
            <a:r>
              <a:rPr lang="en-US" dirty="0" err="1">
                <a:latin typeface="Courier New"/>
                <a:cs typeface="Courier New"/>
              </a:rPr>
              <a:t>int</a:t>
            </a:r>
            <a:r>
              <a:rPr lang="en-US" dirty="0">
                <a:latin typeface="Courier New"/>
                <a:cs typeface="Courier New"/>
              </a:rPr>
              <a:t> sum = 0;</a:t>
            </a:r>
          </a:p>
          <a:p>
            <a:r>
              <a:rPr lang="en-US" dirty="0">
                <a:latin typeface="Courier New"/>
                <a:cs typeface="Courier New"/>
              </a:rPr>
              <a:t>      for (</a:t>
            </a:r>
            <a:r>
              <a:rPr lang="en-US" dirty="0" err="1">
                <a:latin typeface="Courier New"/>
                <a:cs typeface="Courier New"/>
              </a:rPr>
              <a:t>int</a:t>
            </a:r>
            <a:r>
              <a:rPr lang="en-US" dirty="0">
                <a:latin typeface="Courier New"/>
                <a:cs typeface="Courier New"/>
              </a:rPr>
              <a:t> num </a:t>
            </a:r>
            <a:r>
              <a:rPr lang="en-US" b="1" dirty="0">
                <a:solidFill>
                  <a:srgbClr val="00B050"/>
                </a:solidFill>
                <a:latin typeface="Courier New"/>
                <a:cs typeface="Courier New"/>
              </a:rPr>
              <a:t>: list</a:t>
            </a:r>
            <a:r>
              <a:rPr lang="en-US" dirty="0">
                <a:latin typeface="Courier New"/>
                <a:cs typeface="Courier New"/>
              </a:rPr>
              <a:t>)</a:t>
            </a:r>
          </a:p>
          <a:p>
            <a:r>
              <a:rPr lang="en-US" dirty="0">
                <a:latin typeface="Courier New"/>
                <a:cs typeface="Courier New"/>
              </a:rPr>
              <a:t>         sum += num;</a:t>
            </a:r>
          </a:p>
          <a:p>
            <a:r>
              <a:rPr lang="en-US" dirty="0">
                <a:latin typeface="Courier New"/>
                <a:cs typeface="Courier New"/>
              </a:rPr>
              <a:t>      result = (</a:t>
            </a:r>
            <a:r>
              <a:rPr lang="en-US" dirty="0" smtClean="0">
                <a:latin typeface="Courier New"/>
                <a:cs typeface="Courier New"/>
              </a:rPr>
              <a:t>double)sum </a:t>
            </a:r>
            <a:r>
              <a:rPr lang="en-US" dirty="0">
                <a:latin typeface="Courier New"/>
                <a:cs typeface="Courier New"/>
              </a:rPr>
              <a:t>/ </a:t>
            </a:r>
            <a:r>
              <a:rPr lang="en-US" b="1" dirty="0" err="1">
                <a:solidFill>
                  <a:srgbClr val="00B050"/>
                </a:solidFill>
                <a:latin typeface="Courier New"/>
                <a:cs typeface="Courier New"/>
              </a:rPr>
              <a:t>list.length</a:t>
            </a:r>
            <a:r>
              <a:rPr lang="en-US" dirty="0">
                <a:latin typeface="Courier New"/>
                <a:cs typeface="Courier New"/>
              </a:rPr>
              <a:t>;</a:t>
            </a:r>
          </a:p>
          <a:p>
            <a:r>
              <a:rPr lang="en-US" dirty="0">
                <a:latin typeface="Courier New"/>
                <a:cs typeface="Courier New"/>
              </a:rPr>
              <a:t>   }</a:t>
            </a:r>
          </a:p>
          <a:p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return result;</a:t>
            </a:r>
          </a:p>
          <a:p>
            <a:r>
              <a:rPr lang="en-US" dirty="0" smtClean="0">
                <a:latin typeface="Courier New"/>
                <a:cs typeface="Courier New"/>
              </a:rPr>
              <a:t>}</a:t>
            </a:r>
          </a:p>
          <a:p>
            <a:endParaRPr lang="en-US" dirty="0" smtClean="0">
              <a:latin typeface="Courier New"/>
              <a:cs typeface="Courier New"/>
            </a:endParaRPr>
          </a:p>
          <a:p>
            <a:endParaRPr lang="en-US" dirty="0">
              <a:latin typeface="Courier New"/>
              <a:cs typeface="Courier New"/>
            </a:endParaRPr>
          </a:p>
          <a:p>
            <a:r>
              <a:rPr lang="en-US" dirty="0" smtClean="0">
                <a:latin typeface="Courier New"/>
                <a:cs typeface="Courier New"/>
              </a:rPr>
              <a:t>//---- example how to use the above method ----------</a:t>
            </a:r>
          </a:p>
          <a:p>
            <a:r>
              <a:rPr lang="en-US" dirty="0">
                <a:latin typeface="Courier New"/>
                <a:cs typeface="Courier New"/>
              </a:rPr>
              <a:t>mean2 = average (35, 43, 93, 23, 40, 21, 75</a:t>
            </a:r>
            <a:r>
              <a:rPr lang="en-US" dirty="0" smtClean="0">
                <a:latin typeface="Courier New"/>
                <a:cs typeface="Courier New"/>
              </a:rPr>
              <a:t>);</a:t>
            </a:r>
          </a:p>
          <a:p>
            <a:r>
              <a:rPr lang="en-US" dirty="0" smtClean="0">
                <a:latin typeface="Courier New"/>
                <a:cs typeface="Courier New"/>
              </a:rPr>
              <a:t>mean3 </a:t>
            </a:r>
            <a:r>
              <a:rPr lang="en-US" dirty="0">
                <a:latin typeface="Courier New"/>
                <a:cs typeface="Courier New"/>
              </a:rPr>
              <a:t>= average </a:t>
            </a:r>
            <a:r>
              <a:rPr lang="en-US" dirty="0" smtClean="0">
                <a:latin typeface="Courier New"/>
                <a:cs typeface="Courier New"/>
              </a:rPr>
              <a:t>(135</a:t>
            </a:r>
            <a:r>
              <a:rPr lang="en-US" dirty="0">
                <a:latin typeface="Courier New"/>
                <a:cs typeface="Courier New"/>
              </a:rPr>
              <a:t>, </a:t>
            </a:r>
            <a:r>
              <a:rPr lang="en-US" dirty="0" smtClean="0">
                <a:latin typeface="Courier New"/>
                <a:cs typeface="Courier New"/>
              </a:rPr>
              <a:t>243</a:t>
            </a:r>
            <a:r>
              <a:rPr lang="en-US" dirty="0">
                <a:latin typeface="Courier New"/>
                <a:cs typeface="Courier New"/>
              </a:rPr>
              <a:t>, </a:t>
            </a:r>
            <a:r>
              <a:rPr lang="en-US" dirty="0" smtClean="0">
                <a:latin typeface="Courier New"/>
                <a:cs typeface="Courier New"/>
              </a:rPr>
              <a:t>393);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7 - </a:t>
            </a:r>
            <a:fld id="{90994C07-E970-A243-9601-A1D642E986EC}" type="slidenum">
              <a:rPr lang="en-US" smtClean="0"/>
              <a:pPr/>
              <a:t>111</a:t>
            </a:fld>
            <a:endParaRPr lang="en-US" dirty="0"/>
          </a:p>
        </p:txBody>
      </p:sp>
      <p:cxnSp>
        <p:nvCxnSpPr>
          <p:cNvPr id="3" name="Straight Arrow Connector 2"/>
          <p:cNvCxnSpPr/>
          <p:nvPr/>
        </p:nvCxnSpPr>
        <p:spPr>
          <a:xfrm flipH="1" flipV="1">
            <a:off x="5974773" y="1672936"/>
            <a:ext cx="1174172" cy="105987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847017" y="2644426"/>
            <a:ext cx="10579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An array</a:t>
            </a:r>
            <a:endParaRPr 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autoUpdateAnimBg="0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Variable </a:t>
            </a:r>
            <a:r>
              <a:rPr lang="en-US" dirty="0"/>
              <a:t>Length Parameter Lists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95400"/>
            <a:ext cx="8763000" cy="1360488"/>
          </a:xfrm>
        </p:spPr>
        <p:txBody>
          <a:bodyPr/>
          <a:lstStyle/>
          <a:p>
            <a:pPr eaLnBrk="1" hangingPunct="1"/>
            <a:r>
              <a:rPr lang="en-US" dirty="0"/>
              <a:t>The type of the parameter can be any primitive or object </a:t>
            </a:r>
            <a:r>
              <a:rPr lang="en-US" dirty="0" smtClean="0"/>
              <a:t>type.</a:t>
            </a:r>
            <a:endParaRPr lang="en-US" dirty="0"/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1279525" y="2655888"/>
            <a:ext cx="6584950" cy="16160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Courier New"/>
                <a:cs typeface="Courier New"/>
              </a:rPr>
              <a:t>public void </a:t>
            </a:r>
            <a:r>
              <a:rPr lang="en-US" sz="2000" dirty="0" err="1" smtClean="0">
                <a:latin typeface="Courier New"/>
                <a:cs typeface="Courier New"/>
              </a:rPr>
              <a:t>printGrades(</a:t>
            </a:r>
            <a:r>
              <a:rPr lang="en-US" sz="2000" dirty="0" err="1">
                <a:latin typeface="Courier New"/>
                <a:cs typeface="Courier New"/>
              </a:rPr>
              <a:t>Grade</a:t>
            </a:r>
            <a:r>
              <a:rPr lang="en-US" sz="2000" dirty="0">
                <a:latin typeface="Courier New"/>
                <a:cs typeface="Courier New"/>
              </a:rPr>
              <a:t> </a:t>
            </a:r>
            <a:r>
              <a:rPr lang="en-US" sz="2000" b="1" dirty="0">
                <a:solidFill>
                  <a:srgbClr val="00B050"/>
                </a:solidFill>
                <a:latin typeface="Courier New"/>
                <a:cs typeface="Courier New"/>
              </a:rPr>
              <a:t>...</a:t>
            </a:r>
            <a:r>
              <a:rPr lang="en-US" sz="2000" dirty="0">
                <a:latin typeface="Courier New"/>
                <a:cs typeface="Courier New"/>
              </a:rPr>
              <a:t> grades)</a:t>
            </a:r>
          </a:p>
          <a:p>
            <a:r>
              <a:rPr lang="en-US" sz="2000" dirty="0">
                <a:latin typeface="Courier New"/>
                <a:cs typeface="Courier New"/>
              </a:rPr>
              <a:t>{</a:t>
            </a:r>
          </a:p>
          <a:p>
            <a:r>
              <a:rPr lang="en-US" sz="2000" dirty="0">
                <a:latin typeface="Courier New"/>
                <a:cs typeface="Courier New"/>
              </a:rPr>
              <a:t>   for (Grade </a:t>
            </a:r>
            <a:r>
              <a:rPr lang="en-US" sz="2000" dirty="0" err="1">
                <a:latin typeface="Courier New"/>
                <a:cs typeface="Courier New"/>
              </a:rPr>
              <a:t>letterGrade</a:t>
            </a:r>
            <a:r>
              <a:rPr lang="en-US" sz="2000" dirty="0">
                <a:latin typeface="Courier New"/>
                <a:cs typeface="Courier New"/>
              </a:rPr>
              <a:t> </a:t>
            </a:r>
            <a:r>
              <a:rPr lang="en-US" sz="2000" b="1" dirty="0">
                <a:solidFill>
                  <a:srgbClr val="00B050"/>
                </a:solidFill>
                <a:latin typeface="Courier New"/>
                <a:cs typeface="Courier New"/>
              </a:rPr>
              <a:t>: grades</a:t>
            </a:r>
            <a:r>
              <a:rPr lang="en-US" sz="2000" dirty="0">
                <a:latin typeface="Courier New"/>
                <a:cs typeface="Courier New"/>
              </a:rPr>
              <a:t>)</a:t>
            </a:r>
          </a:p>
          <a:p>
            <a:r>
              <a:rPr lang="en-US" sz="2000" dirty="0">
                <a:latin typeface="Courier New"/>
                <a:cs typeface="Courier New"/>
              </a:rPr>
              <a:t>      </a:t>
            </a:r>
            <a:r>
              <a:rPr lang="en-US" sz="2000" dirty="0" err="1">
                <a:latin typeface="Courier New"/>
                <a:cs typeface="Courier New"/>
              </a:rPr>
              <a:t>System.out.println</a:t>
            </a:r>
            <a:r>
              <a:rPr lang="en-US" sz="2000" dirty="0">
                <a:latin typeface="Courier New"/>
                <a:cs typeface="Courier New"/>
              </a:rPr>
              <a:t> (</a:t>
            </a:r>
            <a:r>
              <a:rPr lang="en-US" sz="2000" dirty="0" err="1">
                <a:latin typeface="Courier New"/>
                <a:cs typeface="Courier New"/>
              </a:rPr>
              <a:t>letterGrade</a:t>
            </a:r>
            <a:r>
              <a:rPr lang="en-US" sz="2000" dirty="0">
                <a:latin typeface="Courier New"/>
                <a:cs typeface="Courier New"/>
              </a:rPr>
              <a:t>);</a:t>
            </a:r>
          </a:p>
          <a:p>
            <a:r>
              <a:rPr lang="en-US" sz="2000" dirty="0">
                <a:latin typeface="Courier New"/>
                <a:cs typeface="Courier New"/>
              </a:rPr>
              <a:t>}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7 - </a:t>
            </a:r>
            <a:fld id="{90994C07-E970-A243-9601-A1D642E986EC}" type="slidenum">
              <a:rPr lang="en-US" smtClean="0"/>
              <a:pPr/>
              <a:t>112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4" grpId="0" autoUpdateAnimBg="0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Variable </a:t>
            </a:r>
            <a:r>
              <a:rPr lang="en-US" dirty="0"/>
              <a:t>Length Parameter Lists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19200"/>
            <a:ext cx="8763000" cy="2562225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spcBef>
                <a:spcPct val="70000"/>
              </a:spcBef>
            </a:pPr>
            <a:r>
              <a:rPr lang="en-US" dirty="0"/>
              <a:t>A method that accepts a variable number of parameters can also accept other </a:t>
            </a:r>
            <a:r>
              <a:rPr lang="en-US" dirty="0" smtClean="0"/>
              <a:t>parameters.</a:t>
            </a:r>
            <a:endParaRPr lang="en-US" dirty="0"/>
          </a:p>
          <a:p>
            <a:pPr eaLnBrk="1" hangingPunct="1">
              <a:spcBef>
                <a:spcPct val="70000"/>
              </a:spcBef>
            </a:pPr>
            <a:r>
              <a:rPr lang="en-US" dirty="0"/>
              <a:t>The following method accepts an </a:t>
            </a:r>
            <a:r>
              <a:rPr lang="en-US" sz="3000" dirty="0" err="1">
                <a:latin typeface="Courier New" pitchFamily="-110" charset="0"/>
              </a:rPr>
              <a:t>int</a:t>
            </a:r>
            <a:r>
              <a:rPr lang="en-US" dirty="0"/>
              <a:t>, a </a:t>
            </a:r>
            <a:r>
              <a:rPr lang="en-US" sz="3000" dirty="0">
                <a:latin typeface="Courier New" pitchFamily="-110" charset="0"/>
              </a:rPr>
              <a:t>String</a:t>
            </a:r>
            <a:r>
              <a:rPr lang="en-US" dirty="0"/>
              <a:t> object, and a variable number of </a:t>
            </a:r>
            <a:r>
              <a:rPr lang="en-US" sz="3000" dirty="0">
                <a:latin typeface="Courier New" pitchFamily="-110" charset="0"/>
              </a:rPr>
              <a:t>double</a:t>
            </a:r>
            <a:r>
              <a:rPr lang="en-US" dirty="0"/>
              <a:t> values into an array called </a:t>
            </a:r>
            <a:r>
              <a:rPr lang="en-US" sz="3000" dirty="0" err="1" smtClean="0">
                <a:latin typeface="Courier New" pitchFamily="-110" charset="0"/>
              </a:rPr>
              <a:t>nums</a:t>
            </a:r>
            <a:r>
              <a:rPr lang="en-US" sz="3500" dirty="0" smtClean="0"/>
              <a:t>.</a:t>
            </a:r>
            <a:endParaRPr lang="en-US" sz="2400" dirty="0">
              <a:latin typeface="Courier New" pitchFamily="-110" charset="0"/>
            </a:endParaRPr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1228725" y="4080933"/>
            <a:ext cx="6432550" cy="16160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Courier New"/>
                <a:cs typeface="Courier New"/>
              </a:rPr>
              <a:t>public void </a:t>
            </a:r>
            <a:r>
              <a:rPr lang="en-US" sz="2000" dirty="0" err="1" smtClean="0">
                <a:latin typeface="Courier New"/>
                <a:cs typeface="Courier New"/>
              </a:rPr>
              <a:t>test(</a:t>
            </a:r>
            <a:r>
              <a:rPr lang="en-US" sz="2000" dirty="0" err="1">
                <a:latin typeface="Courier New"/>
                <a:cs typeface="Courier New"/>
              </a:rPr>
              <a:t>int</a:t>
            </a:r>
            <a:r>
              <a:rPr lang="en-US" sz="2000" dirty="0">
                <a:latin typeface="Courier New"/>
                <a:cs typeface="Courier New"/>
              </a:rPr>
              <a:t> count, String name,</a:t>
            </a:r>
          </a:p>
          <a:p>
            <a:r>
              <a:rPr lang="en-US" sz="2000" dirty="0">
                <a:latin typeface="Courier New"/>
                <a:cs typeface="Courier New"/>
              </a:rPr>
              <a:t>                </a:t>
            </a:r>
            <a:r>
              <a:rPr lang="en-US" sz="2000" dirty="0" smtClean="0">
                <a:latin typeface="Courier New"/>
                <a:cs typeface="Courier New"/>
              </a:rPr>
              <a:t> double </a:t>
            </a:r>
            <a:r>
              <a:rPr lang="en-US" sz="2000" b="1" dirty="0">
                <a:solidFill>
                  <a:srgbClr val="00B050"/>
                </a:solidFill>
                <a:latin typeface="Courier New"/>
                <a:cs typeface="Courier New"/>
              </a:rPr>
              <a:t>... </a:t>
            </a:r>
            <a:r>
              <a:rPr lang="en-US" sz="2000" b="1" dirty="0" err="1">
                <a:solidFill>
                  <a:srgbClr val="00B050"/>
                </a:solidFill>
                <a:latin typeface="Courier New"/>
                <a:cs typeface="Courier New"/>
              </a:rPr>
              <a:t>nums</a:t>
            </a:r>
            <a:r>
              <a:rPr lang="en-US" sz="2000" dirty="0">
                <a:latin typeface="Courier New"/>
                <a:cs typeface="Courier New"/>
              </a:rPr>
              <a:t>)</a:t>
            </a:r>
          </a:p>
          <a:p>
            <a:r>
              <a:rPr lang="en-US" sz="2000" dirty="0">
                <a:latin typeface="Courier New"/>
                <a:cs typeface="Courier New"/>
              </a:rPr>
              <a:t>{</a:t>
            </a:r>
          </a:p>
          <a:p>
            <a:r>
              <a:rPr lang="en-US" sz="2000" dirty="0">
                <a:solidFill>
                  <a:srgbClr val="008000"/>
                </a:solidFill>
                <a:latin typeface="Courier New"/>
                <a:cs typeface="Courier New"/>
              </a:rPr>
              <a:t>   // whatever</a:t>
            </a:r>
          </a:p>
          <a:p>
            <a:r>
              <a:rPr lang="en-US" sz="2000" dirty="0">
                <a:latin typeface="Courier New"/>
                <a:cs typeface="Courier New"/>
              </a:rPr>
              <a:t>}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7 - </a:t>
            </a:r>
            <a:fld id="{90994C07-E970-A243-9601-A1D642E986EC}" type="slidenum">
              <a:rPr lang="en-US" smtClean="0"/>
              <a:pPr/>
              <a:t>113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8" grpId="0" autoUpdateAnimBg="0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Variable </a:t>
            </a:r>
            <a:r>
              <a:rPr lang="en-US" dirty="0"/>
              <a:t>Length Parameter Lists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70000"/>
              </a:spcBef>
            </a:pPr>
            <a:r>
              <a:rPr lang="en-US" dirty="0"/>
              <a:t>The varying number of parameters must come last in the formal </a:t>
            </a:r>
            <a:r>
              <a:rPr lang="en-US" dirty="0" smtClean="0"/>
              <a:t>arguments.</a:t>
            </a:r>
            <a:endParaRPr lang="en-US" dirty="0"/>
          </a:p>
          <a:p>
            <a:pPr eaLnBrk="1" hangingPunct="1">
              <a:spcBef>
                <a:spcPct val="70000"/>
              </a:spcBef>
            </a:pPr>
            <a:r>
              <a:rPr lang="en-US" dirty="0"/>
              <a:t>A single method can</a:t>
            </a:r>
            <a:r>
              <a:rPr lang="en-US" u="sng" dirty="0"/>
              <a:t>not</a:t>
            </a:r>
            <a:r>
              <a:rPr lang="en-US" dirty="0"/>
              <a:t> accept two sets of varying </a:t>
            </a:r>
            <a:r>
              <a:rPr lang="en-US" dirty="0" smtClean="0"/>
              <a:t>parameters.</a:t>
            </a:r>
            <a:endParaRPr lang="en-US" dirty="0"/>
          </a:p>
          <a:p>
            <a:pPr eaLnBrk="1" hangingPunct="1">
              <a:spcBef>
                <a:spcPct val="70000"/>
              </a:spcBef>
            </a:pPr>
            <a:r>
              <a:rPr lang="en-US" b="1" dirty="0">
                <a:solidFill>
                  <a:srgbClr val="00B050"/>
                </a:solidFill>
              </a:rPr>
              <a:t>Constructors can also be set up to accept a variable number of </a:t>
            </a:r>
            <a:r>
              <a:rPr lang="en-US" b="1" dirty="0" smtClean="0">
                <a:solidFill>
                  <a:srgbClr val="00B050"/>
                </a:solidFill>
              </a:rPr>
              <a:t>parameters.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7 - </a:t>
            </a:r>
            <a:fld id="{90994C07-E970-A243-9601-A1D642E986EC}" type="slidenum">
              <a:rPr lang="en-US" smtClean="0"/>
              <a:pPr/>
              <a:t>114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922" y="274638"/>
            <a:ext cx="8694229" cy="608171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400" dirty="0" smtClean="0">
                <a:latin typeface="Courier New"/>
                <a:cs typeface="Courier New"/>
              </a:rPr>
              <a:t>public class </a:t>
            </a:r>
            <a:r>
              <a:rPr lang="en-US" sz="1400" dirty="0" err="1" smtClean="0">
                <a:latin typeface="Courier New"/>
                <a:cs typeface="Courier New"/>
              </a:rPr>
              <a:t>VariableParameters</a:t>
            </a:r>
            <a:endParaRPr lang="en-US" sz="1400" dirty="0" smtClean="0">
              <a:latin typeface="Courier New"/>
              <a:cs typeface="Courier New"/>
            </a:endParaRPr>
          </a:p>
          <a:p>
            <a:pPr>
              <a:buNone/>
            </a:pPr>
            <a:r>
              <a:rPr lang="en-US" sz="1400" dirty="0" smtClean="0">
                <a:latin typeface="Courier New"/>
                <a:cs typeface="Courier New"/>
              </a:rPr>
              <a:t>{</a:t>
            </a:r>
          </a:p>
          <a:p>
            <a:pPr>
              <a:buNone/>
            </a:pPr>
            <a:r>
              <a:rPr lang="en-US" sz="1400" dirty="0" smtClean="0">
                <a:latin typeface="Courier New"/>
                <a:cs typeface="Courier New"/>
              </a:rPr>
              <a:t>   </a:t>
            </a:r>
            <a:r>
              <a:rPr lang="en-US" sz="1400" dirty="0" smtClean="0">
                <a:solidFill>
                  <a:srgbClr val="3366FF"/>
                </a:solidFill>
                <a:latin typeface="Courier New"/>
                <a:cs typeface="Courier New"/>
              </a:rPr>
              <a:t>//-----------------------------------------------------------------</a:t>
            </a:r>
          </a:p>
          <a:p>
            <a:pPr>
              <a:buNone/>
            </a:pPr>
            <a:r>
              <a:rPr lang="en-US" sz="1400" dirty="0" smtClean="0">
                <a:solidFill>
                  <a:srgbClr val="3366FF"/>
                </a:solidFill>
                <a:latin typeface="Courier New"/>
                <a:cs typeface="Courier New"/>
              </a:rPr>
              <a:t>   //  Creates two Family objects using a constructor that accepts</a:t>
            </a:r>
          </a:p>
          <a:p>
            <a:pPr>
              <a:buNone/>
            </a:pPr>
            <a:r>
              <a:rPr lang="en-US" sz="1400" dirty="0" smtClean="0">
                <a:solidFill>
                  <a:srgbClr val="3366FF"/>
                </a:solidFill>
                <a:latin typeface="Courier New"/>
                <a:cs typeface="Courier New"/>
              </a:rPr>
              <a:t>   //  a variable number of String objects as parameters.</a:t>
            </a:r>
          </a:p>
          <a:p>
            <a:pPr>
              <a:buNone/>
            </a:pPr>
            <a:r>
              <a:rPr lang="en-US" sz="1400" dirty="0" smtClean="0">
                <a:solidFill>
                  <a:srgbClr val="3366FF"/>
                </a:solidFill>
                <a:latin typeface="Courier New"/>
                <a:cs typeface="Courier New"/>
              </a:rPr>
              <a:t>   //-----------------------------------------------------------------</a:t>
            </a:r>
          </a:p>
          <a:p>
            <a:pPr>
              <a:buNone/>
            </a:pPr>
            <a:r>
              <a:rPr lang="en-US" sz="1400" dirty="0" smtClean="0">
                <a:latin typeface="Courier New"/>
                <a:cs typeface="Courier New"/>
              </a:rPr>
              <a:t>   public static void </a:t>
            </a:r>
            <a:r>
              <a:rPr lang="en-US" sz="1400" dirty="0" err="1" smtClean="0">
                <a:latin typeface="Courier New"/>
                <a:cs typeface="Courier New"/>
              </a:rPr>
              <a:t>main(String</a:t>
            </a:r>
            <a:r>
              <a:rPr lang="en-US" sz="1400" dirty="0" smtClean="0">
                <a:latin typeface="Courier New"/>
                <a:cs typeface="Courier New"/>
              </a:rPr>
              <a:t>[] </a:t>
            </a:r>
            <a:r>
              <a:rPr lang="en-US" sz="1400" dirty="0" err="1" smtClean="0">
                <a:latin typeface="Courier New"/>
                <a:cs typeface="Courier New"/>
              </a:rPr>
              <a:t>args</a:t>
            </a:r>
            <a:r>
              <a:rPr lang="en-US" sz="1400" dirty="0" smtClean="0">
                <a:latin typeface="Courier New"/>
                <a:cs typeface="Courier New"/>
              </a:rPr>
              <a:t>)</a:t>
            </a:r>
          </a:p>
          <a:p>
            <a:pPr>
              <a:buNone/>
            </a:pPr>
            <a:r>
              <a:rPr lang="en-US" sz="1400" dirty="0" smtClean="0">
                <a:latin typeface="Courier New"/>
                <a:cs typeface="Courier New"/>
              </a:rPr>
              <a:t>   {</a:t>
            </a:r>
          </a:p>
          <a:p>
            <a:pPr>
              <a:buNone/>
            </a:pPr>
            <a:r>
              <a:rPr lang="en-US" sz="1400" dirty="0" smtClean="0">
                <a:latin typeface="Courier New"/>
                <a:cs typeface="Courier New"/>
              </a:rPr>
              <a:t>      Family </a:t>
            </a:r>
            <a:r>
              <a:rPr lang="en-US" sz="1400" dirty="0" err="1" smtClean="0">
                <a:latin typeface="Courier New"/>
                <a:cs typeface="Courier New"/>
              </a:rPr>
              <a:t>lewis</a:t>
            </a:r>
            <a:r>
              <a:rPr lang="en-US" sz="1400" dirty="0" smtClean="0">
                <a:latin typeface="Courier New"/>
                <a:cs typeface="Courier New"/>
              </a:rPr>
              <a:t> = new </a:t>
            </a:r>
            <a:r>
              <a:rPr lang="en-US" sz="1400" b="1" dirty="0" err="1" smtClean="0">
                <a:solidFill>
                  <a:srgbClr val="00B050"/>
                </a:solidFill>
                <a:latin typeface="Courier New"/>
                <a:cs typeface="Courier New"/>
              </a:rPr>
              <a:t>Family("John</a:t>
            </a:r>
            <a:r>
              <a:rPr lang="en-US" sz="1400" b="1" dirty="0" smtClean="0">
                <a:solidFill>
                  <a:srgbClr val="00B050"/>
                </a:solidFill>
                <a:latin typeface="Courier New"/>
                <a:cs typeface="Courier New"/>
              </a:rPr>
              <a:t>", "Sharon", "Justin", "Kayla",</a:t>
            </a:r>
          </a:p>
          <a:p>
            <a:pPr>
              <a:buNone/>
            </a:pPr>
            <a:r>
              <a:rPr lang="en-US" sz="1400" b="1" dirty="0" smtClean="0">
                <a:solidFill>
                  <a:srgbClr val="00B050"/>
                </a:solidFill>
                <a:latin typeface="Courier New"/>
                <a:cs typeface="Courier New"/>
              </a:rPr>
              <a:t>         "Nathan", "Samantha")</a:t>
            </a:r>
            <a:r>
              <a:rPr lang="en-US" sz="1400" dirty="0" smtClean="0">
                <a:latin typeface="Courier New"/>
                <a:cs typeface="Courier New"/>
              </a:rPr>
              <a:t>;</a:t>
            </a:r>
          </a:p>
          <a:p>
            <a:pPr>
              <a:buNone/>
            </a:pPr>
            <a:endParaRPr lang="en-US" sz="1400" dirty="0" smtClean="0">
              <a:latin typeface="Courier New"/>
              <a:cs typeface="Courier New"/>
            </a:endParaRPr>
          </a:p>
          <a:p>
            <a:pPr>
              <a:buNone/>
            </a:pPr>
            <a:r>
              <a:rPr lang="en-US" sz="1400" dirty="0" smtClean="0">
                <a:latin typeface="Courier New"/>
                <a:cs typeface="Courier New"/>
              </a:rPr>
              <a:t>      Family </a:t>
            </a:r>
            <a:r>
              <a:rPr lang="en-US" sz="1400" dirty="0" err="1" smtClean="0">
                <a:latin typeface="Courier New"/>
                <a:cs typeface="Courier New"/>
              </a:rPr>
              <a:t>camden</a:t>
            </a:r>
            <a:r>
              <a:rPr lang="en-US" sz="1400" dirty="0" smtClean="0">
                <a:latin typeface="Courier New"/>
                <a:cs typeface="Courier New"/>
              </a:rPr>
              <a:t> = new </a:t>
            </a:r>
            <a:r>
              <a:rPr lang="en-US" sz="1400" b="1" dirty="0" err="1" smtClean="0">
                <a:solidFill>
                  <a:srgbClr val="00B050"/>
                </a:solidFill>
                <a:latin typeface="Courier New"/>
                <a:cs typeface="Courier New"/>
              </a:rPr>
              <a:t>Family("Stephen</a:t>
            </a:r>
            <a:r>
              <a:rPr lang="en-US" sz="1400" b="1" dirty="0" smtClean="0">
                <a:solidFill>
                  <a:srgbClr val="00B050"/>
                </a:solidFill>
                <a:latin typeface="Courier New"/>
                <a:cs typeface="Courier New"/>
              </a:rPr>
              <a:t>", "Annie", "Matt", "Mary",</a:t>
            </a:r>
          </a:p>
          <a:p>
            <a:pPr>
              <a:buNone/>
            </a:pPr>
            <a:r>
              <a:rPr lang="en-US" sz="1400" b="1" dirty="0" smtClean="0">
                <a:solidFill>
                  <a:srgbClr val="00B050"/>
                </a:solidFill>
                <a:latin typeface="Courier New"/>
                <a:cs typeface="Courier New"/>
              </a:rPr>
              <a:t>         "Simon", "Lucy", "Ruthie", "Sam", "David")</a:t>
            </a:r>
            <a:r>
              <a:rPr lang="en-US" sz="1400" dirty="0" smtClean="0">
                <a:latin typeface="Courier New"/>
                <a:cs typeface="Courier New"/>
              </a:rPr>
              <a:t>;</a:t>
            </a:r>
          </a:p>
          <a:p>
            <a:pPr>
              <a:buNone/>
            </a:pPr>
            <a:endParaRPr lang="en-US" sz="1400" dirty="0" smtClean="0">
              <a:latin typeface="Courier New"/>
              <a:cs typeface="Courier New"/>
            </a:endParaRPr>
          </a:p>
          <a:p>
            <a:pPr>
              <a:buNone/>
            </a:pPr>
            <a:r>
              <a:rPr lang="en-US" sz="1400" dirty="0" smtClean="0">
                <a:latin typeface="Courier New"/>
                <a:cs typeface="Courier New"/>
              </a:rPr>
              <a:t>      </a:t>
            </a:r>
            <a:r>
              <a:rPr lang="en-US" sz="1400" dirty="0" err="1" smtClean="0">
                <a:latin typeface="Courier New"/>
                <a:cs typeface="Courier New"/>
              </a:rPr>
              <a:t>System.out.println(lewis</a:t>
            </a:r>
            <a:r>
              <a:rPr lang="en-US" sz="1400" dirty="0" smtClean="0">
                <a:latin typeface="Courier New"/>
                <a:cs typeface="Courier New"/>
              </a:rPr>
              <a:t>);</a:t>
            </a:r>
          </a:p>
          <a:p>
            <a:pPr>
              <a:buNone/>
            </a:pPr>
            <a:r>
              <a:rPr lang="en-US" sz="1400" dirty="0" smtClean="0">
                <a:latin typeface="Courier New"/>
                <a:cs typeface="Courier New"/>
              </a:rPr>
              <a:t>      </a:t>
            </a:r>
            <a:r>
              <a:rPr lang="en-US" sz="1400" dirty="0" err="1" smtClean="0">
                <a:latin typeface="Courier New"/>
                <a:cs typeface="Courier New"/>
              </a:rPr>
              <a:t>System.out.println</a:t>
            </a:r>
            <a:r>
              <a:rPr lang="en-US" sz="1400" dirty="0" smtClean="0">
                <a:latin typeface="Courier New"/>
                <a:cs typeface="Courier New"/>
              </a:rPr>
              <a:t>();</a:t>
            </a:r>
          </a:p>
          <a:p>
            <a:pPr>
              <a:buNone/>
            </a:pPr>
            <a:r>
              <a:rPr lang="en-US" sz="1400" dirty="0" smtClean="0">
                <a:latin typeface="Courier New"/>
                <a:cs typeface="Courier New"/>
              </a:rPr>
              <a:t>      </a:t>
            </a:r>
            <a:r>
              <a:rPr lang="en-US" sz="1400" dirty="0" err="1" smtClean="0">
                <a:latin typeface="Courier New"/>
                <a:cs typeface="Courier New"/>
              </a:rPr>
              <a:t>System.out.println(camden</a:t>
            </a:r>
            <a:r>
              <a:rPr lang="en-US" sz="1400" dirty="0" smtClean="0">
                <a:latin typeface="Courier New"/>
                <a:cs typeface="Courier New"/>
              </a:rPr>
              <a:t>);</a:t>
            </a:r>
          </a:p>
          <a:p>
            <a:pPr>
              <a:buNone/>
            </a:pPr>
            <a:r>
              <a:rPr lang="en-US" sz="1400" dirty="0" smtClean="0">
                <a:latin typeface="Courier New"/>
                <a:cs typeface="Courier New"/>
              </a:rPr>
              <a:t>   }</a:t>
            </a:r>
          </a:p>
          <a:p>
            <a:pPr>
              <a:buNone/>
            </a:pPr>
            <a:r>
              <a:rPr lang="en-US" sz="1400" dirty="0" smtClean="0">
                <a:latin typeface="Courier New"/>
                <a:cs typeface="Courier New"/>
              </a:rPr>
              <a:t>}</a:t>
            </a:r>
          </a:p>
          <a:p>
            <a:pPr>
              <a:buNone/>
            </a:pPr>
            <a:r>
              <a:rPr lang="en-US" sz="1400" dirty="0" smtClean="0">
                <a:latin typeface="Courier New"/>
                <a:cs typeface="Courier New"/>
              </a:rPr>
              <a:t>		</a:t>
            </a:r>
          </a:p>
          <a:p>
            <a:pPr>
              <a:buNone/>
            </a:pPr>
            <a:endParaRPr lang="en-US" sz="1400" dirty="0" smtClean="0">
              <a:latin typeface="Courier New"/>
              <a:cs typeface="Courier New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7 - </a:t>
            </a:r>
            <a:fld id="{90994C07-E970-A243-9601-A1D642E986EC}" type="slidenum">
              <a:rPr lang="en-US" smtClean="0"/>
              <a:pPr/>
              <a:t>115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922" y="274638"/>
            <a:ext cx="8694229" cy="608171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400" dirty="0" smtClean="0">
                <a:latin typeface="Courier New"/>
                <a:cs typeface="Courier New"/>
              </a:rPr>
              <a:t>public class Family</a:t>
            </a:r>
          </a:p>
          <a:p>
            <a:pPr>
              <a:buNone/>
            </a:pPr>
            <a:r>
              <a:rPr lang="en-US" sz="1400" dirty="0" smtClean="0">
                <a:latin typeface="Courier New"/>
                <a:cs typeface="Courier New"/>
              </a:rPr>
              <a:t>{</a:t>
            </a:r>
          </a:p>
          <a:p>
            <a:pPr>
              <a:buNone/>
            </a:pPr>
            <a:r>
              <a:rPr lang="en-US" sz="1400" dirty="0" smtClean="0">
                <a:latin typeface="Courier New"/>
                <a:cs typeface="Courier New"/>
              </a:rPr>
              <a:t>   private </a:t>
            </a:r>
            <a:r>
              <a:rPr lang="en-US" sz="1400" b="1" dirty="0" smtClean="0">
                <a:solidFill>
                  <a:srgbClr val="00B050"/>
                </a:solidFill>
                <a:latin typeface="Courier New"/>
                <a:cs typeface="Courier New"/>
              </a:rPr>
              <a:t>String[] members</a:t>
            </a:r>
            <a:r>
              <a:rPr lang="en-US" sz="1400" dirty="0" smtClean="0">
                <a:latin typeface="Courier New"/>
                <a:cs typeface="Courier New"/>
              </a:rPr>
              <a:t>;</a:t>
            </a:r>
          </a:p>
          <a:p>
            <a:pPr>
              <a:buNone/>
            </a:pPr>
            <a:endParaRPr lang="en-US" sz="1400" dirty="0" smtClean="0">
              <a:latin typeface="Courier New"/>
              <a:cs typeface="Courier New"/>
            </a:endParaRPr>
          </a:p>
          <a:p>
            <a:pPr>
              <a:buNone/>
            </a:pPr>
            <a:r>
              <a:rPr lang="en-US" sz="1400" dirty="0" smtClean="0">
                <a:latin typeface="Courier New"/>
                <a:cs typeface="Courier New"/>
              </a:rPr>
              <a:t>   </a:t>
            </a:r>
            <a:r>
              <a:rPr lang="en-US" sz="1400" dirty="0" smtClean="0">
                <a:solidFill>
                  <a:srgbClr val="3366FF"/>
                </a:solidFill>
                <a:latin typeface="Courier New"/>
                <a:cs typeface="Courier New"/>
              </a:rPr>
              <a:t>//-----------------------------------------------------------------</a:t>
            </a:r>
          </a:p>
          <a:p>
            <a:pPr>
              <a:buNone/>
            </a:pPr>
            <a:r>
              <a:rPr lang="en-US" sz="1400" dirty="0" smtClean="0">
                <a:solidFill>
                  <a:srgbClr val="3366FF"/>
                </a:solidFill>
                <a:latin typeface="Courier New"/>
                <a:cs typeface="Courier New"/>
              </a:rPr>
              <a:t>   //  Constructor: Sets up this family by storing the (possibly</a:t>
            </a:r>
          </a:p>
          <a:p>
            <a:pPr>
              <a:buNone/>
            </a:pPr>
            <a:r>
              <a:rPr lang="en-US" sz="1400" dirty="0" smtClean="0">
                <a:solidFill>
                  <a:srgbClr val="3366FF"/>
                </a:solidFill>
                <a:latin typeface="Courier New"/>
                <a:cs typeface="Courier New"/>
              </a:rPr>
              <a:t>   //  multiple) names that are passed in as parameters.</a:t>
            </a:r>
          </a:p>
          <a:p>
            <a:pPr>
              <a:buNone/>
            </a:pPr>
            <a:r>
              <a:rPr lang="en-US" sz="1400" dirty="0" smtClean="0">
                <a:solidFill>
                  <a:srgbClr val="3366FF"/>
                </a:solidFill>
                <a:latin typeface="Courier New"/>
                <a:cs typeface="Courier New"/>
              </a:rPr>
              <a:t>   //-----------------------------------------------------------------</a:t>
            </a:r>
          </a:p>
          <a:p>
            <a:pPr>
              <a:buNone/>
            </a:pPr>
            <a:r>
              <a:rPr lang="en-US" sz="1400" dirty="0" smtClean="0">
                <a:latin typeface="Courier New"/>
                <a:cs typeface="Courier New"/>
              </a:rPr>
              <a:t>   public </a:t>
            </a:r>
            <a:r>
              <a:rPr lang="en-US" sz="1400" dirty="0" err="1" smtClean="0">
                <a:latin typeface="Courier New"/>
                <a:cs typeface="Courier New"/>
              </a:rPr>
              <a:t>Family(String</a:t>
            </a:r>
            <a:r>
              <a:rPr lang="en-US" sz="1400" dirty="0" smtClean="0">
                <a:latin typeface="Courier New"/>
                <a:cs typeface="Courier New"/>
              </a:rPr>
              <a:t> </a:t>
            </a:r>
            <a:r>
              <a:rPr lang="en-US" sz="1400" b="1" dirty="0" smtClean="0">
                <a:solidFill>
                  <a:srgbClr val="00B050"/>
                </a:solidFill>
                <a:latin typeface="Courier New"/>
                <a:cs typeface="Courier New"/>
              </a:rPr>
              <a:t>... names</a:t>
            </a:r>
            <a:r>
              <a:rPr lang="en-US" sz="1400" dirty="0" smtClean="0">
                <a:latin typeface="Courier New"/>
                <a:cs typeface="Courier New"/>
              </a:rPr>
              <a:t>)</a:t>
            </a:r>
          </a:p>
          <a:p>
            <a:pPr>
              <a:buNone/>
            </a:pPr>
            <a:r>
              <a:rPr lang="en-US" sz="1400" dirty="0" smtClean="0">
                <a:latin typeface="Courier New"/>
                <a:cs typeface="Courier New"/>
              </a:rPr>
              <a:t>   {</a:t>
            </a:r>
          </a:p>
          <a:p>
            <a:pPr>
              <a:buNone/>
            </a:pPr>
            <a:r>
              <a:rPr lang="en-US" sz="1400" b="1" dirty="0" smtClean="0">
                <a:solidFill>
                  <a:srgbClr val="00B050"/>
                </a:solidFill>
                <a:latin typeface="Courier New"/>
                <a:cs typeface="Courier New"/>
              </a:rPr>
              <a:t>      members = names</a:t>
            </a:r>
            <a:r>
              <a:rPr lang="en-US" sz="1400" dirty="0" smtClean="0">
                <a:latin typeface="Courier New"/>
                <a:cs typeface="Courier New"/>
              </a:rPr>
              <a:t>;  // names is a String array.</a:t>
            </a:r>
          </a:p>
          <a:p>
            <a:pPr>
              <a:buNone/>
            </a:pPr>
            <a:r>
              <a:rPr lang="en-US" sz="1400" dirty="0" smtClean="0">
                <a:latin typeface="Courier New"/>
                <a:cs typeface="Courier New"/>
              </a:rPr>
              <a:t>   }</a:t>
            </a:r>
          </a:p>
          <a:p>
            <a:pPr>
              <a:buNone/>
            </a:pPr>
            <a:endParaRPr lang="en-US" sz="1400" dirty="0" smtClean="0">
              <a:latin typeface="Courier New"/>
              <a:cs typeface="Courier New"/>
            </a:endParaRPr>
          </a:p>
          <a:p>
            <a:pPr>
              <a:buNone/>
            </a:pPr>
            <a:r>
              <a:rPr lang="en-US" sz="1400" dirty="0" smtClean="0">
                <a:latin typeface="Courier New"/>
                <a:cs typeface="Courier New"/>
              </a:rPr>
              <a:t>   public String </a:t>
            </a:r>
            <a:r>
              <a:rPr lang="en-US" sz="1400" dirty="0" err="1" smtClean="0">
                <a:latin typeface="Courier New"/>
                <a:cs typeface="Courier New"/>
              </a:rPr>
              <a:t>toString</a:t>
            </a:r>
            <a:r>
              <a:rPr lang="en-US" sz="1400" dirty="0" smtClean="0">
                <a:latin typeface="Courier New"/>
                <a:cs typeface="Courier New"/>
              </a:rPr>
              <a:t>()</a:t>
            </a:r>
          </a:p>
          <a:p>
            <a:pPr>
              <a:buNone/>
            </a:pPr>
            <a:r>
              <a:rPr lang="en-US" sz="1400" dirty="0" smtClean="0">
                <a:latin typeface="Courier New"/>
                <a:cs typeface="Courier New"/>
              </a:rPr>
              <a:t>   {</a:t>
            </a:r>
          </a:p>
          <a:p>
            <a:pPr>
              <a:buNone/>
            </a:pPr>
            <a:r>
              <a:rPr lang="en-US" sz="1400" dirty="0" smtClean="0">
                <a:latin typeface="Courier New"/>
                <a:cs typeface="Courier New"/>
              </a:rPr>
              <a:t>      String result = "";</a:t>
            </a:r>
          </a:p>
          <a:p>
            <a:pPr>
              <a:buNone/>
            </a:pPr>
            <a:r>
              <a:rPr lang="en-US" sz="1400" dirty="0" smtClean="0">
                <a:latin typeface="Courier New"/>
                <a:cs typeface="Courier New"/>
              </a:rPr>
              <a:t>      for (String name : members)</a:t>
            </a:r>
          </a:p>
          <a:p>
            <a:pPr>
              <a:buNone/>
            </a:pPr>
            <a:r>
              <a:rPr lang="en-US" sz="1400" dirty="0" smtClean="0">
                <a:latin typeface="Courier New"/>
                <a:cs typeface="Courier New"/>
              </a:rPr>
              <a:t>         result += name + "\</a:t>
            </a:r>
            <a:r>
              <a:rPr lang="en-US" sz="1400" dirty="0" err="1" smtClean="0">
                <a:latin typeface="Courier New"/>
                <a:cs typeface="Courier New"/>
              </a:rPr>
              <a:t>n</a:t>
            </a:r>
            <a:r>
              <a:rPr lang="en-US" sz="1400" dirty="0" smtClean="0">
                <a:latin typeface="Courier New"/>
                <a:cs typeface="Courier New"/>
              </a:rPr>
              <a:t>";</a:t>
            </a:r>
          </a:p>
          <a:p>
            <a:pPr>
              <a:buNone/>
            </a:pPr>
            <a:endParaRPr lang="en-US" sz="1400" dirty="0" smtClean="0">
              <a:latin typeface="Courier New"/>
              <a:cs typeface="Courier New"/>
            </a:endParaRPr>
          </a:p>
          <a:p>
            <a:pPr>
              <a:buNone/>
            </a:pPr>
            <a:r>
              <a:rPr lang="en-US" sz="1400" dirty="0" smtClean="0">
                <a:latin typeface="Courier New"/>
                <a:cs typeface="Courier New"/>
              </a:rPr>
              <a:t>      return result;</a:t>
            </a:r>
          </a:p>
          <a:p>
            <a:pPr>
              <a:buNone/>
            </a:pPr>
            <a:r>
              <a:rPr lang="en-US" sz="1400" dirty="0" smtClean="0">
                <a:latin typeface="Courier New"/>
                <a:cs typeface="Courier New"/>
              </a:rPr>
              <a:t>   }</a:t>
            </a:r>
          </a:p>
          <a:p>
            <a:pPr>
              <a:buNone/>
            </a:pPr>
            <a:r>
              <a:rPr lang="en-US" sz="1400" dirty="0" smtClean="0">
                <a:latin typeface="Courier New"/>
                <a:cs typeface="Courier New"/>
              </a:rPr>
              <a:t>}</a:t>
            </a:r>
          </a:p>
          <a:p>
            <a:pPr>
              <a:buNone/>
            </a:pPr>
            <a:r>
              <a:rPr lang="en-US" sz="1400" dirty="0" smtClean="0">
                <a:latin typeface="Courier New"/>
                <a:cs typeface="Courier New"/>
              </a:rPr>
              <a:t>		</a:t>
            </a:r>
          </a:p>
          <a:p>
            <a:pPr>
              <a:buNone/>
            </a:pPr>
            <a:endParaRPr lang="en-US" sz="1400" dirty="0" smtClean="0">
              <a:latin typeface="Courier New"/>
              <a:cs typeface="Courier New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7 - </a:t>
            </a:r>
            <a:fld id="{90994C07-E970-A243-9601-A1D642E986EC}" type="slidenum">
              <a:rPr lang="en-US" smtClean="0"/>
              <a:pPr/>
              <a:t>116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6. Two-Dimensional </a:t>
            </a:r>
            <a:r>
              <a:rPr lang="en-US" dirty="0"/>
              <a:t>Arrays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27557" y="1254125"/>
            <a:ext cx="7407949" cy="510222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7 - </a:t>
            </a:r>
            <a:fld id="{90994C07-E970-A243-9601-A1D642E986EC}" type="slidenum">
              <a:rPr lang="en-US" smtClean="0"/>
              <a:pPr/>
              <a:t>117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26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Two-Dimensional Arrays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70000"/>
              </a:spcBef>
            </a:pPr>
            <a:r>
              <a:rPr lang="en-US" dirty="0" smtClean="0"/>
              <a:t>A </a:t>
            </a:r>
            <a:r>
              <a:rPr lang="en-US" i="1" dirty="0" smtClean="0">
                <a:solidFill>
                  <a:srgbClr val="0070C0"/>
                </a:solidFill>
              </a:rPr>
              <a:t>one-dimensional array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stores a list of elements.</a:t>
            </a:r>
          </a:p>
          <a:p>
            <a:pPr>
              <a:spcBef>
                <a:spcPct val="70000"/>
              </a:spcBef>
            </a:pPr>
            <a:r>
              <a:rPr lang="en-US" dirty="0" smtClean="0"/>
              <a:t>A </a:t>
            </a:r>
            <a:r>
              <a:rPr lang="en-US" i="1" dirty="0" smtClean="0">
                <a:solidFill>
                  <a:srgbClr val="0070C0"/>
                </a:solidFill>
              </a:rPr>
              <a:t>two-dimensional array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can be thought of as a table of elements, with rows and columns.</a:t>
            </a:r>
          </a:p>
        </p:txBody>
      </p:sp>
      <p:pic>
        <p:nvPicPr>
          <p:cNvPr id="6" name="Picture 5" descr="Fig7.4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0474" y="3435351"/>
            <a:ext cx="6462863" cy="2093383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7 - </a:t>
            </a:r>
            <a:fld id="{90994C07-E970-A243-9601-A1D642E986EC}" type="slidenum">
              <a:rPr lang="en-US" smtClean="0"/>
              <a:pPr/>
              <a:t>118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Two</a:t>
            </a:r>
            <a:r>
              <a:rPr lang="en-US" dirty="0"/>
              <a:t>-Dimensional Arrays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19200"/>
            <a:ext cx="8763000" cy="5181600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n-US" dirty="0"/>
              <a:t>To be precise, in Java a two-dimensional array is </a:t>
            </a:r>
            <a:r>
              <a:rPr lang="en-US" b="1" u="sng" dirty="0">
                <a:solidFill>
                  <a:srgbClr val="00B050"/>
                </a:solidFill>
              </a:rPr>
              <a:t>an array of </a:t>
            </a:r>
            <a:r>
              <a:rPr lang="en-US" b="1" u="sng" dirty="0" smtClean="0">
                <a:solidFill>
                  <a:srgbClr val="00B050"/>
                </a:solidFill>
              </a:rPr>
              <a:t>arrays</a:t>
            </a:r>
            <a:r>
              <a:rPr lang="en-US" dirty="0" smtClean="0"/>
              <a:t>.</a:t>
            </a:r>
            <a:endParaRPr lang="en-US" u="sng" dirty="0"/>
          </a:p>
          <a:p>
            <a:pPr eaLnBrk="1" hangingPunct="1">
              <a:spcBef>
                <a:spcPts val="600"/>
              </a:spcBef>
              <a:spcAft>
                <a:spcPts val="1200"/>
              </a:spcAft>
            </a:pPr>
            <a:r>
              <a:rPr lang="en-US" dirty="0"/>
              <a:t>A two-dimensional array is declared by specifying the size of each dimension </a:t>
            </a:r>
            <a:r>
              <a:rPr lang="en-US" dirty="0" smtClean="0"/>
              <a:t>separately.</a:t>
            </a:r>
          </a:p>
          <a:p>
            <a:pPr eaLnBrk="1" hangingPunct="1">
              <a:spcAft>
                <a:spcPts val="1200"/>
              </a:spcAft>
              <a:buNone/>
            </a:pPr>
            <a:r>
              <a:rPr lang="en-US" sz="2400" dirty="0" smtClean="0">
                <a:latin typeface="Courier New" pitchFamily="-110" charset="0"/>
              </a:rPr>
              <a:t>	</a:t>
            </a:r>
            <a:r>
              <a:rPr lang="en-US" sz="2400" dirty="0" err="1" smtClean="0">
                <a:latin typeface="Courier New" pitchFamily="-110" charset="0"/>
              </a:rPr>
              <a:t>int</a:t>
            </a:r>
            <a:r>
              <a:rPr lang="en-US" sz="2400" dirty="0">
                <a:latin typeface="Courier New" pitchFamily="-110" charset="0"/>
              </a:rPr>
              <a:t>[][] scores = new </a:t>
            </a:r>
            <a:r>
              <a:rPr lang="en-US" sz="2400" dirty="0" err="1" smtClean="0">
                <a:latin typeface="Courier New" pitchFamily="-110" charset="0"/>
              </a:rPr>
              <a:t>int</a:t>
            </a:r>
            <a:r>
              <a:rPr lang="en-US" sz="2400" dirty="0" smtClean="0">
                <a:latin typeface="Courier New" pitchFamily="-110" charset="0"/>
              </a:rPr>
              <a:t>[5][7];  // 5rows, 7cols</a:t>
            </a:r>
            <a:endParaRPr lang="en-US" sz="2400" dirty="0">
              <a:latin typeface="Courier New" pitchFamily="-110" charset="0"/>
            </a:endParaRPr>
          </a:p>
          <a:p>
            <a:pPr eaLnBrk="1" hangingPunct="1">
              <a:spcAft>
                <a:spcPts val="1200"/>
              </a:spcAft>
            </a:pPr>
            <a:r>
              <a:rPr lang="en-US" dirty="0"/>
              <a:t>A array element is referenced using two index </a:t>
            </a:r>
            <a:r>
              <a:rPr lang="en-US" dirty="0" smtClean="0"/>
              <a:t>values.</a:t>
            </a:r>
            <a:endParaRPr lang="en-US" dirty="0"/>
          </a:p>
          <a:p>
            <a:pPr eaLnBrk="1" hangingPunct="1">
              <a:spcAft>
                <a:spcPts val="1200"/>
              </a:spcAft>
              <a:buFontTx/>
              <a:buNone/>
            </a:pPr>
            <a:r>
              <a:rPr lang="en-US" sz="2400" dirty="0" smtClean="0">
                <a:latin typeface="Courier New" pitchFamily="-110" charset="0"/>
              </a:rPr>
              <a:t>	value </a:t>
            </a:r>
            <a:r>
              <a:rPr lang="en-US" sz="2400" dirty="0">
                <a:latin typeface="Courier New" pitchFamily="-110" charset="0"/>
              </a:rPr>
              <a:t>= scores[3][6</a:t>
            </a:r>
            <a:r>
              <a:rPr lang="en-US" sz="2400" dirty="0" smtClean="0">
                <a:latin typeface="Courier New" pitchFamily="-110" charset="0"/>
              </a:rPr>
              <a:t>];  // scores[3][0], ...</a:t>
            </a:r>
            <a:endParaRPr lang="en-US" sz="2400" dirty="0">
              <a:latin typeface="Courier New" pitchFamily="-110" charset="0"/>
            </a:endParaRPr>
          </a:p>
          <a:p>
            <a:pPr eaLnBrk="1" hangingPunct="1"/>
            <a:r>
              <a:rPr lang="en-US" dirty="0"/>
              <a:t>The array stored in one row can be specified using one </a:t>
            </a:r>
            <a:r>
              <a:rPr lang="en-US" dirty="0" smtClean="0"/>
              <a:t>index.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7 - </a:t>
            </a:r>
            <a:fld id="{90994C07-E970-A243-9601-A1D642E986EC}" type="slidenum">
              <a:rPr lang="en-US" smtClean="0"/>
              <a:pPr/>
              <a:t>119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n-US" dirty="0" smtClean="0"/>
              <a:t>2. Declaring </a:t>
            </a:r>
            <a:r>
              <a:rPr lang="en-US" dirty="0"/>
              <a:t>Arrays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19200"/>
            <a:ext cx="8839200" cy="4876800"/>
          </a:xfrm>
          <a:noFill/>
        </p:spPr>
        <p:txBody>
          <a:bodyPr lIns="92075" tIns="46038" rIns="92075" bIns="46038">
            <a:normAutofit lnSpcReduction="10000"/>
          </a:bodyPr>
          <a:lstStyle/>
          <a:p>
            <a:pPr eaLnBrk="1" hangingPunct="1">
              <a:spcBef>
                <a:spcPct val="70000"/>
              </a:spcBef>
            </a:pPr>
            <a:r>
              <a:rPr lang="en-US" dirty="0"/>
              <a:t>The </a:t>
            </a:r>
            <a:r>
              <a:rPr lang="en-US" sz="2800" dirty="0">
                <a:latin typeface="Courier New" pitchFamily="-110" charset="0"/>
              </a:rPr>
              <a:t>scores</a:t>
            </a:r>
            <a:r>
              <a:rPr lang="en-US" dirty="0"/>
              <a:t> array could be declared as </a:t>
            </a:r>
            <a:r>
              <a:rPr lang="en-US" dirty="0" smtClean="0"/>
              <a:t>follows.</a:t>
            </a:r>
            <a:endParaRPr lang="en-US" dirty="0"/>
          </a:p>
          <a:p>
            <a:pPr algn="ctr" eaLnBrk="1" hangingPunct="1">
              <a:spcBef>
                <a:spcPct val="70000"/>
              </a:spcBef>
              <a:buFontTx/>
              <a:buNone/>
            </a:pPr>
            <a:r>
              <a:rPr lang="en-US" sz="2400" dirty="0" err="1">
                <a:latin typeface="Courier New" pitchFamily="-110" charset="0"/>
              </a:rPr>
              <a:t>int</a:t>
            </a:r>
            <a:r>
              <a:rPr lang="en-US" sz="2400" b="1" dirty="0">
                <a:solidFill>
                  <a:srgbClr val="00B050"/>
                </a:solidFill>
                <a:latin typeface="Courier New" pitchFamily="-110" charset="0"/>
              </a:rPr>
              <a:t>[]</a:t>
            </a:r>
            <a:r>
              <a:rPr lang="en-US" sz="2400" dirty="0">
                <a:latin typeface="Courier New" pitchFamily="-110" charset="0"/>
              </a:rPr>
              <a:t> scores = </a:t>
            </a:r>
            <a:r>
              <a:rPr lang="en-US" sz="2400" b="1" dirty="0">
                <a:solidFill>
                  <a:srgbClr val="00B050"/>
                </a:solidFill>
                <a:latin typeface="Courier New" pitchFamily="-110" charset="0"/>
              </a:rPr>
              <a:t>new</a:t>
            </a:r>
            <a:r>
              <a:rPr lang="en-US" sz="2400" dirty="0">
                <a:latin typeface="Courier New" pitchFamily="-110" charset="0"/>
              </a:rPr>
              <a:t> </a:t>
            </a:r>
            <a:r>
              <a:rPr lang="en-US" sz="2400" dirty="0" err="1">
                <a:latin typeface="Courier New" pitchFamily="-110" charset="0"/>
              </a:rPr>
              <a:t>int</a:t>
            </a:r>
            <a:r>
              <a:rPr lang="en-US" sz="2400" b="1" dirty="0">
                <a:solidFill>
                  <a:srgbClr val="00B050"/>
                </a:solidFill>
                <a:latin typeface="Courier New" pitchFamily="-110" charset="0"/>
              </a:rPr>
              <a:t>[</a:t>
            </a:r>
            <a:r>
              <a:rPr lang="en-US" sz="2400" dirty="0">
                <a:latin typeface="Courier New" pitchFamily="-110" charset="0"/>
              </a:rPr>
              <a:t>10</a:t>
            </a:r>
            <a:r>
              <a:rPr lang="en-US" sz="2400" b="1" dirty="0">
                <a:solidFill>
                  <a:srgbClr val="00B050"/>
                </a:solidFill>
                <a:latin typeface="Courier New" pitchFamily="-110" charset="0"/>
              </a:rPr>
              <a:t>]</a:t>
            </a:r>
            <a:r>
              <a:rPr lang="en-US" sz="2400" dirty="0">
                <a:latin typeface="Courier New" pitchFamily="-110" charset="0"/>
              </a:rPr>
              <a:t>;</a:t>
            </a:r>
          </a:p>
          <a:p>
            <a:pPr eaLnBrk="1" hangingPunct="1">
              <a:spcBef>
                <a:spcPct val="70000"/>
              </a:spcBef>
            </a:pPr>
            <a:r>
              <a:rPr lang="en-US" dirty="0"/>
              <a:t>The type of the variable </a:t>
            </a:r>
            <a:r>
              <a:rPr lang="en-US" sz="2800" dirty="0">
                <a:latin typeface="Courier New" pitchFamily="-110" charset="0"/>
              </a:rPr>
              <a:t>scores</a:t>
            </a:r>
            <a:r>
              <a:rPr lang="en-US" dirty="0"/>
              <a:t> is </a:t>
            </a:r>
            <a:r>
              <a:rPr lang="en-US" sz="2800" dirty="0" err="1">
                <a:latin typeface="Courier New" pitchFamily="-110" charset="0"/>
              </a:rPr>
              <a:t>int</a:t>
            </a:r>
            <a:r>
              <a:rPr lang="en-US" sz="2800" dirty="0">
                <a:latin typeface="Courier New" pitchFamily="-110" charset="0"/>
              </a:rPr>
              <a:t>[]</a:t>
            </a:r>
            <a:r>
              <a:rPr lang="en-US" sz="3600" dirty="0"/>
              <a:t> </a:t>
            </a:r>
            <a:r>
              <a:rPr lang="en-US" dirty="0"/>
              <a:t>(an array of integers</a:t>
            </a:r>
            <a:r>
              <a:rPr lang="en-US" dirty="0" smtClean="0"/>
              <a:t>).</a:t>
            </a:r>
            <a:endParaRPr lang="en-US" dirty="0"/>
          </a:p>
          <a:p>
            <a:pPr eaLnBrk="1" hangingPunct="1">
              <a:spcBef>
                <a:spcPct val="70000"/>
              </a:spcBef>
            </a:pPr>
            <a:r>
              <a:rPr lang="en-US" dirty="0"/>
              <a:t>Note that the array type does not specify its size, but each object of that type has a specific </a:t>
            </a:r>
            <a:r>
              <a:rPr lang="en-US" dirty="0" smtClean="0"/>
              <a:t>size.</a:t>
            </a:r>
            <a:endParaRPr lang="en-US" dirty="0"/>
          </a:p>
          <a:p>
            <a:pPr eaLnBrk="1" hangingPunct="1">
              <a:spcBef>
                <a:spcPct val="70000"/>
              </a:spcBef>
            </a:pPr>
            <a:r>
              <a:rPr lang="en-US" dirty="0"/>
              <a:t>The reference variable </a:t>
            </a:r>
            <a:r>
              <a:rPr lang="en-US" sz="2800" dirty="0">
                <a:latin typeface="Courier New" pitchFamily="-110" charset="0"/>
              </a:rPr>
              <a:t>scores</a:t>
            </a:r>
            <a:r>
              <a:rPr lang="en-US" dirty="0"/>
              <a:t> is set to a new array object that can hold 10 </a:t>
            </a:r>
            <a:r>
              <a:rPr lang="en-US" dirty="0" smtClean="0"/>
              <a:t>integers.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7 - </a:t>
            </a:r>
            <a:fld id="{90994C07-E970-A243-9601-A1D642E986EC}" type="slidenum">
              <a:rPr lang="en-US" smtClean="0"/>
              <a:pPr/>
              <a:t>12</a:t>
            </a:fld>
            <a:endParaRPr lang="en-US" dirty="0"/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5164282" y="2286000"/>
            <a:ext cx="1278082" cy="335626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Two-Dimensional Arrays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dirty="0"/>
              <a:t>Internally, Java stores 2 dimensional arrays as an array of arrays:</a:t>
            </a:r>
          </a:p>
          <a:p>
            <a:pPr marL="0" indent="0">
              <a:buNone/>
            </a:pPr>
            <a:r>
              <a:rPr lang="en-CA" sz="23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</a:p>
          <a:p>
            <a:pPr marL="0" indent="0">
              <a:buNone/>
            </a:pPr>
            <a:r>
              <a:rPr lang="en-CA" sz="23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CA" sz="23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CA" sz="23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CA" sz="2300" b="1" dirty="0">
                <a:latin typeface="Courier New" panose="02070309020205020404" pitchFamily="49" charset="0"/>
                <a:cs typeface="Courier New" panose="02070309020205020404" pitchFamily="49" charset="0"/>
              </a:rPr>
              <a:t>[][] </a:t>
            </a:r>
            <a:r>
              <a:rPr lang="en-CA" sz="2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nums</a:t>
            </a:r>
            <a:r>
              <a:rPr lang="en-CA" sz="2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CA" sz="23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new </a:t>
            </a:r>
            <a:r>
              <a:rPr lang="en-CA" sz="23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CA" sz="23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[5][</a:t>
            </a:r>
            <a:r>
              <a:rPr lang="en-CA" sz="2300" b="1" dirty="0"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en-CA" sz="23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// create the single reference </a:t>
            </a:r>
            <a:r>
              <a:rPr lang="en-CA" sz="1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nums</a:t>
            </a:r>
            <a:r>
              <a:rPr lang="en-CA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CA" sz="19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CA" sz="19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// (</a:t>
            </a:r>
            <a:r>
              <a:rPr lang="en-CA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yellow square)</a:t>
            </a:r>
          </a:p>
          <a:p>
            <a:pPr marL="0" indent="0">
              <a:buNone/>
            </a:pPr>
            <a:r>
              <a:rPr lang="en-CA" sz="19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CA" sz="19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[][] </a:t>
            </a:r>
            <a:r>
              <a:rPr lang="en-CA" sz="1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nums</a:t>
            </a:r>
            <a:r>
              <a:rPr lang="en-CA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endParaRPr lang="en-CA" sz="19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CA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// create the array of references (blue squares)</a:t>
            </a:r>
          </a:p>
          <a:p>
            <a:pPr marL="0" indent="0">
              <a:buNone/>
            </a:pPr>
            <a:r>
              <a:rPr lang="en-CA" sz="1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nums</a:t>
            </a:r>
            <a:r>
              <a:rPr lang="en-CA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 = new </a:t>
            </a:r>
            <a:r>
              <a:rPr lang="en-CA" sz="1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CA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[5</a:t>
            </a:r>
            <a:r>
              <a:rPr lang="en-CA" sz="19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][];  // </a:t>
            </a:r>
            <a:r>
              <a:rPr lang="en-CA" sz="1900" dirty="0" err="1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nums</a:t>
            </a:r>
            <a:r>
              <a:rPr lang="en-CA" sz="1900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CA" sz="1900" dirty="0" err="1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CA" sz="1900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 is an array of integers.</a:t>
            </a:r>
            <a:endParaRPr lang="en-CA" sz="1900" dirty="0">
              <a:solidFill>
                <a:srgbClr val="0000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CA" sz="19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CA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// this create the second level of arrays (red squares)</a:t>
            </a:r>
          </a:p>
          <a:p>
            <a:pPr marL="0" indent="0">
              <a:buNone/>
            </a:pPr>
            <a:r>
              <a:rPr lang="en-CA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for (</a:t>
            </a:r>
            <a:r>
              <a:rPr lang="en-CA" sz="1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CA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CA" sz="1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CA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=0; </a:t>
            </a:r>
            <a:r>
              <a:rPr lang="en-CA" sz="1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CA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 &lt; 5 ; </a:t>
            </a:r>
            <a:r>
              <a:rPr lang="en-CA" sz="1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CA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++)</a:t>
            </a:r>
          </a:p>
          <a:p>
            <a:pPr marL="0" indent="0">
              <a:buNone/>
            </a:pPr>
            <a:r>
              <a:rPr lang="en-CA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CA" sz="1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nums</a:t>
            </a:r>
            <a:r>
              <a:rPr lang="en-CA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CA" sz="1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CA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] = new </a:t>
            </a:r>
            <a:r>
              <a:rPr lang="en-CA" sz="1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CA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[4]; // create arrays of integers</a:t>
            </a:r>
            <a:endParaRPr lang="en-US" sz="19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7 - </a:t>
            </a:r>
            <a:fld id="{90994C07-E970-A243-9601-A1D642E986EC}" type="slidenum">
              <a:rPr lang="en-US" smtClean="0"/>
              <a:pPr/>
              <a:t>120</a:t>
            </a:fld>
            <a:endParaRPr lang="en-US" dirty="0"/>
          </a:p>
        </p:txBody>
      </p:sp>
      <p:pic>
        <p:nvPicPr>
          <p:cNvPr id="1026" name="Picture 2" descr="http://www.willamette.edu/~gorr/classes/cs231/lectures/chapter9/array2d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3282" y="1831589"/>
            <a:ext cx="3209925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3997054" y="2101673"/>
            <a:ext cx="511884" cy="23950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271345" y="1718441"/>
            <a:ext cx="8276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rows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343947" y="1640008"/>
            <a:ext cx="1256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columns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989786" y="2101673"/>
            <a:ext cx="102476" cy="23950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47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Two-Dimensional Arrays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CA" dirty="0" smtClean="0"/>
              <a:t>When </a:t>
            </a:r>
            <a:r>
              <a:rPr lang="en-CA" dirty="0"/>
              <a:t>you initially declare a 2D </a:t>
            </a:r>
            <a:r>
              <a:rPr lang="en-CA" dirty="0" smtClean="0"/>
              <a:t>array,</a:t>
            </a:r>
            <a:endParaRPr lang="en-CA" dirty="0"/>
          </a:p>
          <a:p>
            <a:pPr marL="0" indent="0">
              <a:buNone/>
            </a:pPr>
            <a:r>
              <a:rPr lang="en-CA" dirty="0" smtClean="0"/>
              <a:t>     you </a:t>
            </a:r>
            <a:r>
              <a:rPr lang="en-CA" dirty="0"/>
              <a:t>must always specify the first dimension</a:t>
            </a:r>
          </a:p>
          <a:p>
            <a:pPr marL="400050" lvl="1" indent="0">
              <a:buNone/>
            </a:pPr>
            <a:r>
              <a:rPr lang="en-CA" sz="2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nums</a:t>
            </a:r>
            <a:r>
              <a:rPr lang="en-CA" sz="2300" dirty="0">
                <a:latin typeface="Courier New" panose="02070309020205020404" pitchFamily="49" charset="0"/>
                <a:cs typeface="Courier New" panose="02070309020205020404" pitchFamily="49" charset="0"/>
              </a:rPr>
              <a:t> = new </a:t>
            </a:r>
            <a:r>
              <a:rPr lang="en-CA" sz="2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CA" sz="2300" dirty="0">
                <a:latin typeface="Courier New" panose="02070309020205020404" pitchFamily="49" charset="0"/>
                <a:cs typeface="Courier New" panose="02070309020205020404" pitchFamily="49" charset="0"/>
              </a:rPr>
              <a:t>[][]; </a:t>
            </a:r>
            <a:endParaRPr lang="en-CA" sz="23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00050" lvl="1" indent="0">
              <a:buNone/>
            </a:pPr>
            <a:r>
              <a:rPr lang="en-CA" sz="2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r>
              <a:rPr lang="en-CA" sz="2300" dirty="0">
                <a:latin typeface="Courier New" panose="02070309020205020404" pitchFamily="49" charset="0"/>
                <a:cs typeface="Courier New" panose="02070309020205020404" pitchFamily="49" charset="0"/>
              </a:rPr>
              <a:t>ILLEGAL - NEEDS 1ST DIMENSION</a:t>
            </a:r>
          </a:p>
          <a:p>
            <a:endParaRPr lang="en-CA" dirty="0"/>
          </a:p>
          <a:p>
            <a:r>
              <a:rPr lang="en-CA" dirty="0"/>
              <a:t>you do not need to specify the second 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dimension</a:t>
            </a:r>
            <a:endParaRPr lang="en-CA" dirty="0"/>
          </a:p>
          <a:p>
            <a:pPr marL="400050" lvl="1" indent="0">
              <a:buNone/>
            </a:pPr>
            <a:r>
              <a:rPr lang="en-CA" sz="2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nums</a:t>
            </a:r>
            <a:r>
              <a:rPr lang="en-CA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 = new </a:t>
            </a:r>
            <a:r>
              <a:rPr lang="en-CA" sz="2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CA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[5][]; </a:t>
            </a:r>
            <a:r>
              <a:rPr lang="en-CA" sz="2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// </a:t>
            </a:r>
            <a:r>
              <a:rPr lang="en-CA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OK</a:t>
            </a:r>
          </a:p>
          <a:p>
            <a:pPr marL="400050" lvl="1" indent="0">
              <a:buNone/>
            </a:pPr>
            <a:r>
              <a:rPr lang="en-CA" sz="2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nums</a:t>
            </a:r>
            <a:r>
              <a:rPr lang="en-CA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 = new </a:t>
            </a:r>
            <a:r>
              <a:rPr lang="en-CA" sz="2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CA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[5][4]; // </a:t>
            </a:r>
            <a:r>
              <a:rPr lang="en-CA" sz="2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OK</a:t>
            </a:r>
          </a:p>
          <a:p>
            <a:pPr marL="400050" lvl="1" indent="0">
              <a:buNone/>
            </a:pPr>
            <a:r>
              <a:rPr lang="en-CA" sz="2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CA" sz="21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ums</a:t>
            </a:r>
            <a:r>
              <a:rPr lang="en-CA" sz="2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new </a:t>
            </a:r>
            <a:r>
              <a:rPr lang="en-CA" sz="21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CA" sz="2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[][4];  // Not OK</a:t>
            </a:r>
            <a:endParaRPr lang="en-CA" sz="2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CA" dirty="0" smtClean="0"/>
          </a:p>
          <a:p>
            <a:r>
              <a:rPr lang="en-CA" dirty="0" smtClean="0"/>
              <a:t>Elements </a:t>
            </a:r>
            <a:r>
              <a:rPr lang="en-CA" dirty="0"/>
              <a:t>of the Array: if </a:t>
            </a:r>
            <a:r>
              <a:rPr lang="en-CA" sz="3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nums</a:t>
            </a:r>
            <a:r>
              <a:rPr lang="en-CA" dirty="0"/>
              <a:t> is a 2D array as shown above,</a:t>
            </a:r>
          </a:p>
          <a:p>
            <a:pPr lvl="1"/>
            <a:r>
              <a:rPr lang="en-CA" sz="2600" b="1" dirty="0" err="1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nums</a:t>
            </a:r>
            <a:r>
              <a:rPr lang="en-CA" sz="2600" b="1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CA" sz="2600" b="1" dirty="0" err="1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CA" sz="26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][j]</a:t>
            </a:r>
            <a:r>
              <a:rPr lang="en-CA" dirty="0"/>
              <a:t> represents a single integer in that </a:t>
            </a:r>
            <a:r>
              <a:rPr lang="en-CA" dirty="0" smtClean="0"/>
              <a:t>array.</a:t>
            </a:r>
            <a:endParaRPr lang="en-CA" dirty="0"/>
          </a:p>
          <a:p>
            <a:pPr lvl="1"/>
            <a:r>
              <a:rPr lang="en-CA" sz="2600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nums</a:t>
            </a:r>
            <a:r>
              <a:rPr lang="en-CA" sz="26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CA" sz="2600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CA" sz="26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CA" dirty="0"/>
              <a:t> represents a 1D array (a single row in the 2D array</a:t>
            </a:r>
            <a:r>
              <a:rPr lang="en-CA" dirty="0" smtClean="0"/>
              <a:t>).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7 - </a:t>
            </a:r>
            <a:fld id="{90994C07-E970-A243-9601-A1D642E986EC}" type="slidenum">
              <a:rPr lang="en-US" smtClean="0"/>
              <a:pPr/>
              <a:t>121</a:t>
            </a:fld>
            <a:endParaRPr lang="en-US" dirty="0"/>
          </a:p>
        </p:txBody>
      </p:sp>
      <p:pic>
        <p:nvPicPr>
          <p:cNvPr id="1026" name="Picture 2" descr="http://www.willamette.edu/~gorr/classes/cs231/lectures/chapter9/array2d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570" y="2102253"/>
            <a:ext cx="2774063" cy="2131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623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Two-Dimensional Arrays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922" y="1253755"/>
            <a:ext cx="8694229" cy="5467719"/>
          </a:xfrm>
        </p:spPr>
        <p:txBody>
          <a:bodyPr>
            <a:normAutofit lnSpcReduction="10000"/>
          </a:bodyPr>
          <a:lstStyle/>
          <a:p>
            <a:r>
              <a:rPr lang="en-CA" dirty="0"/>
              <a:t>Find the number of ratings above the value of </a:t>
            </a:r>
            <a:r>
              <a:rPr lang="en-CA" dirty="0" smtClean="0"/>
              <a:t>the parameter</a:t>
            </a:r>
            <a:r>
              <a:rPr lang="en-CA" dirty="0"/>
              <a:t>. </a:t>
            </a:r>
            <a:endParaRPr lang="en-CA" dirty="0" smtClean="0"/>
          </a:p>
          <a:p>
            <a:pPr marL="0" indent="0">
              <a:buNone/>
            </a:pPr>
            <a:r>
              <a:rPr lang="en-CA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CA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[][] rating = new </a:t>
            </a:r>
            <a:r>
              <a:rPr lang="en-CA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CA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[3][4</a:t>
            </a:r>
            <a:r>
              <a:rPr lang="en-CA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pPr marL="0" indent="0">
              <a:buNone/>
            </a:pPr>
            <a:r>
              <a:rPr lang="en-CA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  <a:p>
            <a:pPr marL="0" indent="0">
              <a:buNone/>
            </a:pPr>
            <a:r>
              <a:rPr lang="en-CA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CA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nt</a:t>
            </a:r>
            <a:r>
              <a:rPr lang="en-CA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count = </a:t>
            </a:r>
            <a:r>
              <a:rPr lang="en-CA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countAbove</a:t>
            </a:r>
            <a:r>
              <a:rPr lang="en-CA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(rating, 4);</a:t>
            </a:r>
          </a:p>
          <a:p>
            <a:pPr marL="0" indent="0">
              <a:buNone/>
            </a:pPr>
            <a:endParaRPr lang="en-CA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CA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//-------</a:t>
            </a:r>
          </a:p>
          <a:p>
            <a:pPr marL="0" indent="0">
              <a:buNone/>
            </a:pPr>
            <a:r>
              <a:rPr lang="en-CA" sz="16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 static </a:t>
            </a:r>
            <a:r>
              <a:rPr lang="en-CA" sz="1600" b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CA" sz="16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CA" sz="16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countAbove</a:t>
            </a:r>
            <a:r>
              <a:rPr lang="en-CA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CA" sz="16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CA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[][] rating, </a:t>
            </a:r>
            <a:r>
              <a:rPr lang="en-CA" sz="16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CA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CA" sz="16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</a:t>
            </a:r>
            <a:r>
              <a:rPr lang="en-CA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endParaRPr lang="en-CA" sz="1600" b="1" dirty="0" smtClean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CA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en-CA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CA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CA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CA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CA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count = 0;</a:t>
            </a:r>
          </a:p>
          <a:p>
            <a:pPr marL="0" indent="0">
              <a:buNone/>
            </a:pPr>
            <a:r>
              <a:rPr lang="en-CA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CA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for </a:t>
            </a:r>
            <a:r>
              <a:rPr lang="en-CA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CA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CA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row = 0; row &lt; </a:t>
            </a:r>
            <a:r>
              <a:rPr lang="en-CA" sz="1600" b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rating</a:t>
            </a:r>
            <a:r>
              <a:rPr lang="en-CA" sz="16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.???</a:t>
            </a:r>
            <a:r>
              <a:rPr lang="en-CA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CA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row++) {</a:t>
            </a:r>
          </a:p>
          <a:p>
            <a:pPr marL="0" indent="0">
              <a:buNone/>
            </a:pPr>
            <a:r>
              <a:rPr lang="en-CA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CA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for </a:t>
            </a:r>
            <a:r>
              <a:rPr lang="en-CA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CA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CA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col = 0; col &lt; </a:t>
            </a:r>
            <a:r>
              <a:rPr lang="en-CA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rating[???].???; </a:t>
            </a:r>
            <a:r>
              <a:rPr lang="en-CA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col++) {</a:t>
            </a:r>
          </a:p>
          <a:p>
            <a:pPr marL="0" indent="0">
              <a:buNone/>
            </a:pPr>
            <a:r>
              <a:rPr lang="en-CA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if </a:t>
            </a:r>
            <a:r>
              <a:rPr lang="en-CA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CA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rating[???][</a:t>
            </a:r>
            <a:r>
              <a:rPr lang="en-CA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col] &gt; </a:t>
            </a:r>
            <a:r>
              <a:rPr lang="en-CA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</a:t>
            </a:r>
            <a:r>
              <a:rPr lang="en-CA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CA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count</a:t>
            </a:r>
            <a:r>
              <a:rPr lang="en-CA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++;</a:t>
            </a:r>
          </a:p>
          <a:p>
            <a:pPr marL="0" indent="0">
              <a:buNone/>
            </a:pPr>
            <a:r>
              <a:rPr lang="en-CA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CA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  <a:endParaRPr lang="en-CA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CA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  <a:endParaRPr lang="en-CA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CA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return </a:t>
            </a:r>
            <a:r>
              <a:rPr lang="en-CA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count;</a:t>
            </a:r>
          </a:p>
          <a:p>
            <a:pPr marL="0" indent="0">
              <a:buNone/>
            </a:pPr>
            <a:r>
              <a:rPr lang="en-CA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7 - </a:t>
            </a:r>
            <a:fld id="{90994C07-E970-A243-9601-A1D642E986EC}" type="slidenum">
              <a:rPr lang="en-US" smtClean="0"/>
              <a:pPr/>
              <a:t>122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055" y="1790642"/>
            <a:ext cx="2804160" cy="181356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 flipV="1">
            <a:off x="1808018" y="2697422"/>
            <a:ext cx="3460173" cy="10812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872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Two-Dimensional Arrays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922" y="1253755"/>
            <a:ext cx="8694229" cy="5467719"/>
          </a:xfrm>
        </p:spPr>
        <p:txBody>
          <a:bodyPr>
            <a:normAutofit lnSpcReduction="10000"/>
          </a:bodyPr>
          <a:lstStyle/>
          <a:p>
            <a:r>
              <a:rPr lang="en-CA" dirty="0"/>
              <a:t>Find the number of ratings above the value of </a:t>
            </a:r>
            <a:r>
              <a:rPr lang="en-CA" dirty="0" smtClean="0"/>
              <a:t>the parameter</a:t>
            </a:r>
            <a:r>
              <a:rPr lang="en-CA" dirty="0"/>
              <a:t>. </a:t>
            </a:r>
            <a:endParaRPr lang="en-CA" dirty="0" smtClean="0"/>
          </a:p>
          <a:p>
            <a:pPr marL="0" indent="0">
              <a:buNone/>
            </a:pPr>
            <a:r>
              <a:rPr lang="en-CA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CA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[][] rating = new </a:t>
            </a:r>
            <a:r>
              <a:rPr lang="en-CA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CA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[3][4</a:t>
            </a:r>
            <a:r>
              <a:rPr lang="en-CA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pPr marL="0" indent="0">
              <a:buNone/>
            </a:pPr>
            <a:r>
              <a:rPr lang="en-CA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  <a:p>
            <a:pPr marL="0" indent="0">
              <a:buNone/>
            </a:pPr>
            <a:r>
              <a:rPr lang="en-CA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CA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nt</a:t>
            </a:r>
            <a:r>
              <a:rPr lang="en-CA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count = </a:t>
            </a:r>
            <a:r>
              <a:rPr lang="en-CA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countAbove</a:t>
            </a:r>
            <a:r>
              <a:rPr lang="en-CA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(rating, 4);</a:t>
            </a:r>
          </a:p>
          <a:p>
            <a:pPr marL="0" indent="0">
              <a:buNone/>
            </a:pPr>
            <a:endParaRPr lang="en-CA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CA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//-------</a:t>
            </a:r>
          </a:p>
          <a:p>
            <a:pPr marL="0" indent="0">
              <a:buNone/>
            </a:pPr>
            <a:r>
              <a:rPr lang="en-CA" sz="16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 static </a:t>
            </a:r>
            <a:r>
              <a:rPr lang="en-CA" sz="1600" b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CA" sz="16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CA" sz="16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countAbove</a:t>
            </a:r>
            <a:r>
              <a:rPr lang="en-CA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CA" sz="16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CA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[][] rating, </a:t>
            </a:r>
            <a:r>
              <a:rPr lang="en-CA" sz="16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CA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CA" sz="16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</a:t>
            </a:r>
            <a:r>
              <a:rPr lang="en-CA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endParaRPr lang="en-CA" sz="1600" b="1" dirty="0" smtClean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CA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en-CA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CA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CA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CA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CA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count = 0;</a:t>
            </a:r>
          </a:p>
          <a:p>
            <a:pPr marL="0" indent="0">
              <a:buNone/>
            </a:pPr>
            <a:r>
              <a:rPr lang="en-CA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CA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for </a:t>
            </a:r>
            <a:r>
              <a:rPr lang="en-CA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CA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CA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row = 0; row &lt; </a:t>
            </a:r>
            <a:r>
              <a:rPr lang="en-CA" sz="1600" b="1" u="sng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rating.length</a:t>
            </a:r>
            <a:r>
              <a:rPr lang="en-CA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CA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row++) {</a:t>
            </a:r>
          </a:p>
          <a:p>
            <a:pPr marL="0" indent="0">
              <a:buNone/>
            </a:pPr>
            <a:r>
              <a:rPr lang="en-CA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CA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for </a:t>
            </a:r>
            <a:r>
              <a:rPr lang="en-CA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CA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CA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col = 0; col &lt; </a:t>
            </a:r>
            <a:r>
              <a:rPr lang="en-CA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rating[row].length; </a:t>
            </a:r>
            <a:r>
              <a:rPr lang="en-CA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col++) {</a:t>
            </a:r>
          </a:p>
          <a:p>
            <a:pPr marL="0" indent="0">
              <a:buNone/>
            </a:pPr>
            <a:r>
              <a:rPr lang="en-CA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if </a:t>
            </a:r>
            <a:r>
              <a:rPr lang="en-CA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CA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rating[row][</a:t>
            </a:r>
            <a:r>
              <a:rPr lang="en-CA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col] &gt; </a:t>
            </a:r>
            <a:r>
              <a:rPr lang="en-CA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</a:t>
            </a:r>
            <a:r>
              <a:rPr lang="en-CA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CA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count</a:t>
            </a:r>
            <a:r>
              <a:rPr lang="en-CA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++;</a:t>
            </a:r>
          </a:p>
          <a:p>
            <a:pPr marL="0" indent="0">
              <a:buNone/>
            </a:pPr>
            <a:r>
              <a:rPr lang="en-CA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CA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  <a:endParaRPr lang="en-CA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CA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  <a:endParaRPr lang="en-CA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CA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return </a:t>
            </a:r>
            <a:r>
              <a:rPr lang="en-CA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count;</a:t>
            </a:r>
          </a:p>
          <a:p>
            <a:pPr marL="0" indent="0">
              <a:buNone/>
            </a:pPr>
            <a:r>
              <a:rPr lang="en-CA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7 - </a:t>
            </a:r>
            <a:fld id="{90994C07-E970-A243-9601-A1D642E986EC}" type="slidenum">
              <a:rPr lang="en-US" smtClean="0"/>
              <a:pPr/>
              <a:t>123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055" y="1790642"/>
            <a:ext cx="2804160" cy="181356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 flipV="1">
            <a:off x="1808018" y="2697422"/>
            <a:ext cx="3460173" cy="10812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585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Two-Dimensional Arrays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Find the average rating by the reviewer in row 2</a:t>
            </a:r>
            <a:r>
              <a:rPr lang="en-CA" dirty="0" smtClean="0"/>
              <a:t>.</a:t>
            </a:r>
          </a:p>
          <a:p>
            <a:endParaRPr lang="en-CA" dirty="0" smtClean="0"/>
          </a:p>
          <a:p>
            <a:endParaRPr lang="en-CA" dirty="0" smtClean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CA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CA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[][] rating = new </a:t>
            </a:r>
            <a:r>
              <a:rPr lang="en-CA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CA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[3][4];</a:t>
            </a:r>
          </a:p>
          <a:p>
            <a:pPr marL="0" indent="0">
              <a:buNone/>
            </a:pPr>
            <a:r>
              <a:rPr lang="en-CA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CA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CA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sum = 0</a:t>
            </a:r>
            <a:r>
              <a:rPr lang="en-CA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CA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CA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for (</a:t>
            </a:r>
            <a:r>
              <a:rPr lang="en-CA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CA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col = 0; col </a:t>
            </a:r>
            <a:r>
              <a:rPr lang="en-CA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 ???; </a:t>
            </a:r>
            <a:r>
              <a:rPr lang="en-CA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col++) {</a:t>
            </a:r>
          </a:p>
          <a:p>
            <a:pPr marL="0" indent="0">
              <a:buNone/>
            </a:pPr>
            <a:r>
              <a:rPr lang="en-CA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CA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sum </a:t>
            </a:r>
            <a:r>
              <a:rPr lang="en-CA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+= rating[</a:t>
            </a:r>
            <a:r>
              <a:rPr lang="en-CA" sz="20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CA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][???];</a:t>
            </a:r>
            <a:endParaRPr lang="en-CA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CA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}</a:t>
            </a:r>
          </a:p>
          <a:p>
            <a:pPr marL="0" indent="0">
              <a:buNone/>
            </a:pPr>
            <a:r>
              <a:rPr lang="en-CA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double average = (</a:t>
            </a:r>
            <a:r>
              <a:rPr lang="en-CA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double)sum </a:t>
            </a:r>
            <a:r>
              <a:rPr lang="en-CA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/ 4;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7 - </a:t>
            </a:r>
            <a:fld id="{90994C07-E970-A243-9601-A1D642E986EC}" type="slidenum">
              <a:rPr lang="en-US" smtClean="0"/>
              <a:pPr/>
              <a:t>124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6535" y="1752287"/>
            <a:ext cx="3505200" cy="226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430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Two-Dimensional Arrays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Find the average rating by the reviewer in row 2</a:t>
            </a:r>
            <a:r>
              <a:rPr lang="en-CA" dirty="0" smtClean="0"/>
              <a:t>.</a:t>
            </a:r>
          </a:p>
          <a:p>
            <a:endParaRPr lang="en-CA" dirty="0" smtClean="0"/>
          </a:p>
          <a:p>
            <a:endParaRPr lang="en-CA" dirty="0" smtClean="0"/>
          </a:p>
          <a:p>
            <a:endParaRPr lang="en-CA" dirty="0"/>
          </a:p>
          <a:p>
            <a:pPr marL="0" indent="0">
              <a:buNone/>
            </a:pPr>
            <a:r>
              <a:rPr lang="en-CA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CA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CA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[][] rating = new </a:t>
            </a:r>
            <a:r>
              <a:rPr lang="en-CA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CA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[3][4];</a:t>
            </a:r>
          </a:p>
          <a:p>
            <a:pPr marL="0" indent="0">
              <a:buNone/>
            </a:pPr>
            <a:r>
              <a:rPr lang="en-CA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CA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CA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sum = 0;</a:t>
            </a:r>
          </a:p>
          <a:p>
            <a:pPr marL="0" indent="0">
              <a:buNone/>
            </a:pPr>
            <a:r>
              <a:rPr lang="en-CA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for (</a:t>
            </a:r>
            <a:r>
              <a:rPr lang="en-CA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CA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col = 0; col </a:t>
            </a:r>
            <a:r>
              <a:rPr lang="en-CA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 </a:t>
            </a:r>
            <a:r>
              <a:rPr lang="en-CA" sz="20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rating[2].???</a:t>
            </a:r>
            <a:r>
              <a:rPr lang="en-CA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CA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col++) {</a:t>
            </a:r>
          </a:p>
          <a:p>
            <a:pPr marL="0" indent="0">
              <a:buNone/>
            </a:pPr>
            <a:r>
              <a:rPr lang="en-CA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CA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sum </a:t>
            </a:r>
            <a:r>
              <a:rPr lang="en-CA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+= rating[</a:t>
            </a:r>
            <a:r>
              <a:rPr lang="en-CA" sz="20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CA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][???];</a:t>
            </a:r>
            <a:endParaRPr lang="en-CA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CA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}</a:t>
            </a:r>
          </a:p>
          <a:p>
            <a:pPr marL="0" indent="0">
              <a:buNone/>
            </a:pPr>
            <a:r>
              <a:rPr lang="en-CA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double average = (</a:t>
            </a:r>
            <a:r>
              <a:rPr lang="en-CA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double)sum </a:t>
            </a:r>
            <a:r>
              <a:rPr lang="en-CA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/ </a:t>
            </a:r>
            <a:r>
              <a:rPr lang="en-CA" sz="20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rating[2].???</a:t>
            </a:r>
            <a:r>
              <a:rPr lang="en-CA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7 - </a:t>
            </a:r>
            <a:fld id="{90994C07-E970-A243-9601-A1D642E986EC}" type="slidenum">
              <a:rPr lang="en-US" smtClean="0"/>
              <a:pPr/>
              <a:t>125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6535" y="1752287"/>
            <a:ext cx="3505200" cy="226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4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Two-Dimensional Arrays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Find the average rating by the reviewer in row 2</a:t>
            </a:r>
            <a:r>
              <a:rPr lang="en-CA" dirty="0" smtClean="0"/>
              <a:t>.</a:t>
            </a:r>
          </a:p>
          <a:p>
            <a:endParaRPr lang="en-CA" dirty="0" smtClean="0"/>
          </a:p>
          <a:p>
            <a:endParaRPr lang="en-CA" dirty="0" smtClean="0"/>
          </a:p>
          <a:p>
            <a:endParaRPr lang="en-CA" dirty="0"/>
          </a:p>
          <a:p>
            <a:pPr marL="0" indent="0">
              <a:buNone/>
            </a:pPr>
            <a:r>
              <a:rPr lang="en-CA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CA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CA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[][] rating = new </a:t>
            </a:r>
            <a:r>
              <a:rPr lang="en-CA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CA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[3][4];</a:t>
            </a:r>
          </a:p>
          <a:p>
            <a:pPr marL="0" indent="0">
              <a:buNone/>
            </a:pPr>
            <a:r>
              <a:rPr lang="en-CA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CA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CA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sum = 0;</a:t>
            </a:r>
          </a:p>
          <a:p>
            <a:pPr marL="0" indent="0">
              <a:buNone/>
            </a:pPr>
            <a:r>
              <a:rPr lang="en-CA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for (</a:t>
            </a:r>
            <a:r>
              <a:rPr lang="en-CA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CA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col = 0; col </a:t>
            </a:r>
            <a:r>
              <a:rPr lang="en-CA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 </a:t>
            </a:r>
            <a:r>
              <a:rPr lang="en-CA" sz="20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rating[2].length</a:t>
            </a:r>
            <a:r>
              <a:rPr lang="en-CA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CA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col++) {</a:t>
            </a:r>
          </a:p>
          <a:p>
            <a:pPr marL="0" indent="0">
              <a:buNone/>
            </a:pPr>
            <a:r>
              <a:rPr lang="en-CA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CA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sum </a:t>
            </a:r>
            <a:r>
              <a:rPr lang="en-CA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+= rating[</a:t>
            </a:r>
            <a:r>
              <a:rPr lang="en-CA" sz="20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CA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][col];</a:t>
            </a:r>
            <a:endParaRPr lang="en-CA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CA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}</a:t>
            </a:r>
          </a:p>
          <a:p>
            <a:pPr marL="0" indent="0">
              <a:buNone/>
            </a:pPr>
            <a:r>
              <a:rPr lang="en-CA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double average = (</a:t>
            </a:r>
            <a:r>
              <a:rPr lang="en-CA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double)sum </a:t>
            </a:r>
            <a:r>
              <a:rPr lang="en-CA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/ </a:t>
            </a:r>
            <a:r>
              <a:rPr lang="en-CA" sz="20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rating[2].length</a:t>
            </a:r>
            <a:r>
              <a:rPr lang="en-CA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7 - </a:t>
            </a:r>
            <a:fld id="{90994C07-E970-A243-9601-A1D642E986EC}" type="slidenum">
              <a:rPr lang="en-US" smtClean="0"/>
              <a:pPr/>
              <a:t>126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6535" y="1752287"/>
            <a:ext cx="3505200" cy="226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05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Two-Dimensional Arrays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Print the average rating for the </a:t>
            </a:r>
            <a:r>
              <a:rPr lang="en-CA" dirty="0" smtClean="0"/>
              <a:t>movies </a:t>
            </a:r>
            <a:r>
              <a:rPr lang="en-CA" dirty="0"/>
              <a:t>in column 3. </a:t>
            </a:r>
            <a:endParaRPr lang="en-CA" dirty="0" smtClean="0"/>
          </a:p>
          <a:p>
            <a:endParaRPr lang="en-CA" dirty="0" smtClean="0"/>
          </a:p>
          <a:p>
            <a:endParaRPr lang="en-CA" dirty="0"/>
          </a:p>
          <a:p>
            <a:pPr marL="0" indent="0">
              <a:buNone/>
            </a:pPr>
            <a:r>
              <a:rPr lang="en-CA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CA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CA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[][] rating = new </a:t>
            </a:r>
            <a:r>
              <a:rPr lang="en-CA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CA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[3][4];</a:t>
            </a:r>
            <a:endParaRPr lang="en-CA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sum = 0;</a:t>
            </a: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for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row = 0; row &lt; </a:t>
            </a:r>
            <a:r>
              <a:rPr lang="en-US" sz="2000" b="1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???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row++) {</a:t>
            </a: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sum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+= rating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[???][</a:t>
            </a:r>
            <a:r>
              <a:rPr lang="en-US" sz="2000" b="1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}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System.out.println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((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double)sum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/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rating.length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7 - </a:t>
            </a:r>
            <a:fld id="{90994C07-E970-A243-9601-A1D642E986EC}" type="slidenum">
              <a:rPr lang="en-US" smtClean="0"/>
              <a:pPr/>
              <a:t>127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6535" y="1752287"/>
            <a:ext cx="3505200" cy="226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14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Two-Dimensional Arrays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Print the average rating for the </a:t>
            </a:r>
            <a:r>
              <a:rPr lang="en-CA" dirty="0" smtClean="0"/>
              <a:t>movies </a:t>
            </a:r>
            <a:r>
              <a:rPr lang="en-CA" dirty="0"/>
              <a:t>in column 3. </a:t>
            </a:r>
            <a:endParaRPr lang="en-CA" dirty="0" smtClean="0"/>
          </a:p>
          <a:p>
            <a:endParaRPr lang="en-CA" dirty="0" smtClean="0"/>
          </a:p>
          <a:p>
            <a:endParaRPr lang="en-CA" dirty="0"/>
          </a:p>
          <a:p>
            <a:pPr marL="0" indent="0">
              <a:buNone/>
            </a:pPr>
            <a:r>
              <a:rPr lang="en-CA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CA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CA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[][] rating = new </a:t>
            </a:r>
            <a:r>
              <a:rPr lang="en-CA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CA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[3][4];</a:t>
            </a:r>
            <a:endParaRPr lang="en-CA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sum = 0;</a:t>
            </a: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for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row = 0; row &lt; </a:t>
            </a:r>
            <a:r>
              <a:rPr lang="en-US" sz="2000" b="1" dirty="0" err="1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rating.length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row++) {</a:t>
            </a: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sum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+=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rating[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row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][</a:t>
            </a:r>
            <a:r>
              <a:rPr lang="en-US" sz="2000" b="1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}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System.out.println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((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double)sum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/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rating.length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7 - </a:t>
            </a:r>
            <a:fld id="{90994C07-E970-A243-9601-A1D642E986EC}" type="slidenum">
              <a:rPr lang="en-US" smtClean="0"/>
              <a:pPr/>
              <a:t>128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6535" y="1752287"/>
            <a:ext cx="3505200" cy="226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83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Two</a:t>
            </a:r>
            <a:r>
              <a:rPr lang="en-US" dirty="0"/>
              <a:t>-Dimensional Arrays</a:t>
            </a:r>
          </a:p>
        </p:txBody>
      </p:sp>
      <p:graphicFrame>
        <p:nvGraphicFramePr>
          <p:cNvPr id="57378" name="Group 34"/>
          <p:cNvGraphicFramePr>
            <a:graphicFrameLocks noGrp="1"/>
          </p:cNvGraphicFramePr>
          <p:nvPr>
            <p:ph sz="half" idx="2"/>
          </p:nvPr>
        </p:nvGraphicFramePr>
        <p:xfrm>
          <a:off x="635000" y="1811338"/>
          <a:ext cx="7716838" cy="2346960"/>
        </p:xfrm>
        <a:graphic>
          <a:graphicData uri="http://schemas.openxmlformats.org/drawingml/2006/table">
            <a:tbl>
              <a:tblPr/>
              <a:tblGrid>
                <a:gridCol w="2571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9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559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8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Arial" charset="0"/>
                        </a:rPr>
                        <a:t>Expression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Arial" charset="0"/>
                        </a:rPr>
                        <a:t>Type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Arial" charset="0"/>
                        </a:rPr>
                        <a:t>Description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8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Arial" charset="0"/>
                          <a:cs typeface="Arial" charset="0"/>
                        </a:rPr>
                        <a:t>table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Arial" charset="0"/>
                          <a:cs typeface="Arial" charset="0"/>
                        </a:rPr>
                        <a:t>int[][]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Arial" charset="0"/>
                        </a:rPr>
                        <a:t>2D array of integers, or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Arial" charset="0"/>
                        </a:rPr>
                        <a:t>array of integer arrays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Arial" charset="0"/>
                          <a:cs typeface="Arial" charset="0"/>
                        </a:rPr>
                        <a:t>table[5]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Arial" charset="0"/>
                          <a:cs typeface="Arial" charset="0"/>
                        </a:rPr>
                        <a:t>int[]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Arial" charset="0"/>
                        </a:rPr>
                        <a:t>array of integers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8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Arial" charset="0"/>
                          <a:cs typeface="Arial" charset="0"/>
                        </a:rPr>
                        <a:t>table[5][12]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Arial" charset="0"/>
                          <a:cs typeface="Arial" charset="0"/>
                        </a:rPr>
                        <a:t>int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Arial" charset="0"/>
                        </a:rPr>
                        <a:t>integer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1-</a:t>
            </a:r>
            <a:fld id="{153A1F29-BBA1-024C-A4D3-543B09548C1D}" type="slidenum">
              <a:rPr lang="en-US" smtClean="0"/>
              <a:pPr>
                <a:defRPr/>
              </a:pPr>
              <a:t>129</a:t>
            </a:fld>
            <a:endParaRPr lang="en-US"/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Declaring Arrays</a:t>
            </a:r>
            <a:endParaRPr lang="en-US" dirty="0"/>
          </a:p>
        </p:txBody>
      </p:sp>
      <p:pic>
        <p:nvPicPr>
          <p:cNvPr id="6" name="Picture 5" descr="Syntax creating an array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449" y="1928812"/>
            <a:ext cx="6961859" cy="2947987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7 - </a:t>
            </a:r>
            <a:fld id="{90994C07-E970-A243-9601-A1D642E986EC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922" y="274638"/>
            <a:ext cx="8694229" cy="608171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050" dirty="0" smtClean="0">
                <a:solidFill>
                  <a:srgbClr val="3366FF"/>
                </a:solidFill>
                <a:latin typeface="Courier New"/>
                <a:cs typeface="Courier New"/>
              </a:rPr>
              <a:t>//********************************************************************</a:t>
            </a:r>
          </a:p>
          <a:p>
            <a:pPr>
              <a:buNone/>
            </a:pPr>
            <a:r>
              <a:rPr lang="en-US" sz="1050" dirty="0" smtClean="0">
                <a:solidFill>
                  <a:srgbClr val="3366FF"/>
                </a:solidFill>
                <a:latin typeface="Courier New"/>
                <a:cs typeface="Courier New"/>
              </a:rPr>
              <a:t>//  </a:t>
            </a:r>
            <a:r>
              <a:rPr lang="en-US" sz="1050" dirty="0" err="1" smtClean="0">
                <a:solidFill>
                  <a:srgbClr val="3366FF"/>
                </a:solidFill>
                <a:latin typeface="Courier New"/>
                <a:cs typeface="Courier New"/>
              </a:rPr>
              <a:t>TwoDArray.java</a:t>
            </a:r>
            <a:r>
              <a:rPr lang="en-US" sz="1050" dirty="0" smtClean="0">
                <a:solidFill>
                  <a:srgbClr val="3366FF"/>
                </a:solidFill>
                <a:latin typeface="Courier New"/>
                <a:cs typeface="Courier New"/>
              </a:rPr>
              <a:t>       Java Foundations</a:t>
            </a:r>
          </a:p>
          <a:p>
            <a:pPr>
              <a:buNone/>
            </a:pPr>
            <a:r>
              <a:rPr lang="en-US" sz="1050" dirty="0" smtClean="0">
                <a:solidFill>
                  <a:srgbClr val="3366FF"/>
                </a:solidFill>
                <a:latin typeface="Courier New"/>
                <a:cs typeface="Courier New"/>
              </a:rPr>
              <a:t>//</a:t>
            </a:r>
          </a:p>
          <a:p>
            <a:pPr>
              <a:buNone/>
            </a:pPr>
            <a:r>
              <a:rPr lang="en-US" sz="1050" dirty="0" smtClean="0">
                <a:solidFill>
                  <a:srgbClr val="3366FF"/>
                </a:solidFill>
                <a:latin typeface="Courier New"/>
                <a:cs typeface="Courier New"/>
              </a:rPr>
              <a:t>//  Demonstrates the use of a two-dimensional array.</a:t>
            </a:r>
          </a:p>
          <a:p>
            <a:pPr>
              <a:buNone/>
            </a:pPr>
            <a:r>
              <a:rPr lang="en-US" sz="1050" dirty="0" smtClean="0">
                <a:solidFill>
                  <a:srgbClr val="3366FF"/>
                </a:solidFill>
                <a:latin typeface="Courier New"/>
                <a:cs typeface="Courier New"/>
              </a:rPr>
              <a:t>//********************************************************************</a:t>
            </a:r>
          </a:p>
          <a:p>
            <a:pPr>
              <a:buNone/>
            </a:pPr>
            <a:endParaRPr lang="en-US" sz="1050" dirty="0" smtClean="0">
              <a:latin typeface="Courier New"/>
              <a:cs typeface="Courier New"/>
            </a:endParaRPr>
          </a:p>
          <a:p>
            <a:pPr>
              <a:buNone/>
            </a:pPr>
            <a:r>
              <a:rPr lang="en-US" sz="1050" dirty="0" smtClean="0">
                <a:latin typeface="Courier New"/>
                <a:cs typeface="Courier New"/>
              </a:rPr>
              <a:t>public class </a:t>
            </a:r>
            <a:r>
              <a:rPr lang="en-US" sz="1050" dirty="0" err="1" smtClean="0">
                <a:latin typeface="Courier New"/>
                <a:cs typeface="Courier New"/>
              </a:rPr>
              <a:t>TwoDArray</a:t>
            </a:r>
            <a:endParaRPr lang="en-US" sz="1050" dirty="0" smtClean="0">
              <a:latin typeface="Courier New"/>
              <a:cs typeface="Courier New"/>
            </a:endParaRPr>
          </a:p>
          <a:p>
            <a:pPr>
              <a:buNone/>
            </a:pPr>
            <a:r>
              <a:rPr lang="en-US" sz="1050" dirty="0" smtClean="0">
                <a:latin typeface="Courier New"/>
                <a:cs typeface="Courier New"/>
              </a:rPr>
              <a:t>{</a:t>
            </a:r>
          </a:p>
          <a:p>
            <a:pPr>
              <a:buNone/>
            </a:pPr>
            <a:r>
              <a:rPr lang="en-US" sz="1050" dirty="0" smtClean="0">
                <a:solidFill>
                  <a:srgbClr val="3366FF"/>
                </a:solidFill>
                <a:latin typeface="Courier New"/>
                <a:cs typeface="Courier New"/>
              </a:rPr>
              <a:t>   //-----------------------------------------------------------------</a:t>
            </a:r>
          </a:p>
          <a:p>
            <a:pPr>
              <a:buNone/>
            </a:pPr>
            <a:r>
              <a:rPr lang="en-US" sz="1050" dirty="0" smtClean="0">
                <a:solidFill>
                  <a:srgbClr val="3366FF"/>
                </a:solidFill>
                <a:latin typeface="Courier New"/>
                <a:cs typeface="Courier New"/>
              </a:rPr>
              <a:t>   //  Creates a 2D array of integers, fills it with increasing</a:t>
            </a:r>
          </a:p>
          <a:p>
            <a:pPr>
              <a:buNone/>
            </a:pPr>
            <a:r>
              <a:rPr lang="en-US" sz="1050" dirty="0" smtClean="0">
                <a:solidFill>
                  <a:srgbClr val="3366FF"/>
                </a:solidFill>
                <a:latin typeface="Courier New"/>
                <a:cs typeface="Courier New"/>
              </a:rPr>
              <a:t>   //  integer values, then prints them out.</a:t>
            </a:r>
          </a:p>
          <a:p>
            <a:pPr>
              <a:buNone/>
            </a:pPr>
            <a:r>
              <a:rPr lang="en-US" sz="1050" dirty="0" smtClean="0">
                <a:solidFill>
                  <a:srgbClr val="3366FF"/>
                </a:solidFill>
                <a:latin typeface="Courier New"/>
                <a:cs typeface="Courier New"/>
              </a:rPr>
              <a:t>   //-----------------------------------------------------------------</a:t>
            </a:r>
          </a:p>
          <a:p>
            <a:pPr>
              <a:buNone/>
            </a:pPr>
            <a:r>
              <a:rPr lang="en-US" sz="1050" dirty="0" smtClean="0">
                <a:latin typeface="Courier New"/>
                <a:cs typeface="Courier New"/>
              </a:rPr>
              <a:t>   public static void </a:t>
            </a:r>
            <a:r>
              <a:rPr lang="en-US" sz="1050" dirty="0" err="1" smtClean="0">
                <a:latin typeface="Courier New"/>
                <a:cs typeface="Courier New"/>
              </a:rPr>
              <a:t>main(String</a:t>
            </a:r>
            <a:r>
              <a:rPr lang="en-US" sz="1050" dirty="0" smtClean="0">
                <a:latin typeface="Courier New"/>
                <a:cs typeface="Courier New"/>
              </a:rPr>
              <a:t>[] </a:t>
            </a:r>
            <a:r>
              <a:rPr lang="en-US" sz="1050" dirty="0" err="1" smtClean="0">
                <a:latin typeface="Courier New"/>
                <a:cs typeface="Courier New"/>
              </a:rPr>
              <a:t>args</a:t>
            </a:r>
            <a:r>
              <a:rPr lang="en-US" sz="1050" dirty="0" smtClean="0">
                <a:latin typeface="Courier New"/>
                <a:cs typeface="Courier New"/>
              </a:rPr>
              <a:t>)</a:t>
            </a:r>
          </a:p>
          <a:p>
            <a:pPr>
              <a:buNone/>
            </a:pPr>
            <a:r>
              <a:rPr lang="en-US" sz="1050" dirty="0" smtClean="0">
                <a:latin typeface="Courier New"/>
                <a:cs typeface="Courier New"/>
              </a:rPr>
              <a:t>   {</a:t>
            </a:r>
          </a:p>
          <a:p>
            <a:pPr>
              <a:buNone/>
            </a:pPr>
            <a:r>
              <a:rPr lang="en-US" sz="1050" dirty="0" smtClean="0">
                <a:latin typeface="Courier New"/>
                <a:cs typeface="Courier New"/>
              </a:rPr>
              <a:t>      </a:t>
            </a:r>
            <a:r>
              <a:rPr lang="en-US" sz="1050" dirty="0" err="1" smtClean="0">
                <a:latin typeface="Courier New"/>
                <a:cs typeface="Courier New"/>
              </a:rPr>
              <a:t>int</a:t>
            </a:r>
            <a:r>
              <a:rPr lang="en-US" sz="1050" dirty="0" smtClean="0">
                <a:latin typeface="Courier New"/>
                <a:cs typeface="Courier New"/>
              </a:rPr>
              <a:t>[][] table = new int[5][10];</a:t>
            </a:r>
          </a:p>
          <a:p>
            <a:pPr>
              <a:buNone/>
            </a:pPr>
            <a:endParaRPr lang="en-US" sz="1050" dirty="0" smtClean="0">
              <a:latin typeface="Courier New"/>
              <a:cs typeface="Courier New"/>
            </a:endParaRPr>
          </a:p>
          <a:p>
            <a:pPr>
              <a:buNone/>
            </a:pPr>
            <a:r>
              <a:rPr lang="en-US" sz="1050" dirty="0" smtClean="0">
                <a:solidFill>
                  <a:srgbClr val="3366FF"/>
                </a:solidFill>
                <a:latin typeface="Courier New"/>
                <a:cs typeface="Courier New"/>
              </a:rPr>
              <a:t>      // Load the table with values</a:t>
            </a:r>
          </a:p>
          <a:p>
            <a:pPr>
              <a:buNone/>
            </a:pPr>
            <a:r>
              <a:rPr lang="en-US" sz="1050" dirty="0" smtClean="0">
                <a:latin typeface="Courier New"/>
                <a:cs typeface="Courier New"/>
              </a:rPr>
              <a:t>      for (</a:t>
            </a:r>
            <a:r>
              <a:rPr lang="en-US" sz="1050" dirty="0" err="1" smtClean="0">
                <a:latin typeface="Courier New"/>
                <a:cs typeface="Courier New"/>
              </a:rPr>
              <a:t>int</a:t>
            </a:r>
            <a:r>
              <a:rPr lang="en-US" sz="1050" dirty="0" smtClean="0">
                <a:latin typeface="Courier New"/>
                <a:cs typeface="Courier New"/>
              </a:rPr>
              <a:t> row=0; row &lt; </a:t>
            </a:r>
            <a:r>
              <a:rPr lang="en-US" sz="1050" dirty="0" err="1" smtClean="0">
                <a:latin typeface="Courier New"/>
                <a:cs typeface="Courier New"/>
              </a:rPr>
              <a:t>table.length</a:t>
            </a:r>
            <a:r>
              <a:rPr lang="en-US" sz="1050" dirty="0" smtClean="0">
                <a:latin typeface="Courier New"/>
                <a:cs typeface="Courier New"/>
              </a:rPr>
              <a:t>; row++)</a:t>
            </a:r>
          </a:p>
          <a:p>
            <a:pPr>
              <a:buNone/>
            </a:pPr>
            <a:r>
              <a:rPr lang="en-US" sz="1050" dirty="0" smtClean="0">
                <a:latin typeface="Courier New"/>
                <a:cs typeface="Courier New"/>
              </a:rPr>
              <a:t>         for (</a:t>
            </a:r>
            <a:r>
              <a:rPr lang="en-US" sz="1050" dirty="0" err="1" smtClean="0">
                <a:latin typeface="Courier New"/>
                <a:cs typeface="Courier New"/>
              </a:rPr>
              <a:t>int</a:t>
            </a:r>
            <a:r>
              <a:rPr lang="en-US" sz="1050" dirty="0" smtClean="0">
                <a:latin typeface="Courier New"/>
                <a:cs typeface="Courier New"/>
              </a:rPr>
              <a:t> col=0; col &lt; table[???].length; col++)</a:t>
            </a:r>
          </a:p>
          <a:p>
            <a:pPr>
              <a:buNone/>
            </a:pPr>
            <a:r>
              <a:rPr lang="en-US" sz="1050" dirty="0" smtClean="0">
                <a:latin typeface="Courier New"/>
                <a:cs typeface="Courier New"/>
              </a:rPr>
              <a:t>            table[row][???] = row * 10 + col;</a:t>
            </a:r>
          </a:p>
          <a:p>
            <a:pPr>
              <a:buNone/>
            </a:pPr>
            <a:endParaRPr lang="en-US" sz="1050" dirty="0" smtClean="0">
              <a:latin typeface="Courier New"/>
              <a:cs typeface="Courier New"/>
            </a:endParaRPr>
          </a:p>
          <a:p>
            <a:pPr>
              <a:buNone/>
            </a:pPr>
            <a:r>
              <a:rPr lang="en-US" sz="1050" dirty="0" smtClean="0">
                <a:solidFill>
                  <a:srgbClr val="3366FF"/>
                </a:solidFill>
                <a:latin typeface="Courier New"/>
                <a:cs typeface="Courier New"/>
              </a:rPr>
              <a:t>      // Print the table</a:t>
            </a:r>
          </a:p>
          <a:p>
            <a:pPr>
              <a:buNone/>
            </a:pPr>
            <a:r>
              <a:rPr lang="en-US" sz="1050" dirty="0" smtClean="0">
                <a:latin typeface="Courier New"/>
                <a:cs typeface="Courier New"/>
              </a:rPr>
              <a:t>      for (</a:t>
            </a:r>
            <a:r>
              <a:rPr lang="en-US" sz="1050" dirty="0" err="1" smtClean="0">
                <a:latin typeface="Courier New"/>
                <a:cs typeface="Courier New"/>
              </a:rPr>
              <a:t>int</a:t>
            </a:r>
            <a:r>
              <a:rPr lang="en-US" sz="1050" dirty="0" smtClean="0">
                <a:latin typeface="Courier New"/>
                <a:cs typeface="Courier New"/>
              </a:rPr>
              <a:t> row=0; row &lt; table.???; row++)</a:t>
            </a:r>
          </a:p>
          <a:p>
            <a:pPr>
              <a:buNone/>
            </a:pPr>
            <a:r>
              <a:rPr lang="en-US" sz="1050" dirty="0" smtClean="0">
                <a:latin typeface="Courier New"/>
                <a:cs typeface="Courier New"/>
              </a:rPr>
              <a:t>      {</a:t>
            </a:r>
          </a:p>
          <a:p>
            <a:pPr>
              <a:buNone/>
            </a:pPr>
            <a:r>
              <a:rPr lang="en-US" sz="1050" dirty="0" smtClean="0">
                <a:latin typeface="Courier New"/>
                <a:cs typeface="Courier New"/>
              </a:rPr>
              <a:t>         for (</a:t>
            </a:r>
            <a:r>
              <a:rPr lang="en-US" sz="1050" dirty="0" err="1" smtClean="0">
                <a:latin typeface="Courier New"/>
                <a:cs typeface="Courier New"/>
              </a:rPr>
              <a:t>int</a:t>
            </a:r>
            <a:r>
              <a:rPr lang="en-US" sz="1050" dirty="0" smtClean="0">
                <a:latin typeface="Courier New"/>
                <a:cs typeface="Courier New"/>
              </a:rPr>
              <a:t> col=0; col &lt; table[???].length; col++)</a:t>
            </a:r>
          </a:p>
          <a:p>
            <a:pPr>
              <a:buNone/>
            </a:pPr>
            <a:r>
              <a:rPr lang="en-US" sz="1050" dirty="0" smtClean="0">
                <a:latin typeface="Courier New"/>
                <a:cs typeface="Courier New"/>
              </a:rPr>
              <a:t>            </a:t>
            </a:r>
            <a:r>
              <a:rPr lang="en-US" sz="1050" dirty="0" err="1" smtClean="0">
                <a:latin typeface="Courier New"/>
                <a:cs typeface="Courier New"/>
              </a:rPr>
              <a:t>System.out.print</a:t>
            </a:r>
            <a:r>
              <a:rPr lang="en-US" sz="1050" dirty="0" smtClean="0">
                <a:latin typeface="Courier New"/>
                <a:cs typeface="Courier New"/>
              </a:rPr>
              <a:t>(table[???][col] + "\t");</a:t>
            </a:r>
          </a:p>
          <a:p>
            <a:pPr>
              <a:buNone/>
            </a:pPr>
            <a:r>
              <a:rPr lang="en-US" sz="1050" dirty="0" smtClean="0">
                <a:latin typeface="Courier New"/>
                <a:cs typeface="Courier New"/>
              </a:rPr>
              <a:t>         </a:t>
            </a:r>
            <a:r>
              <a:rPr lang="en-US" sz="1050" dirty="0" err="1" smtClean="0">
                <a:latin typeface="Courier New"/>
                <a:cs typeface="Courier New"/>
              </a:rPr>
              <a:t>System.out.println</a:t>
            </a:r>
            <a:r>
              <a:rPr lang="en-US" sz="1050" dirty="0" smtClean="0">
                <a:latin typeface="Courier New"/>
                <a:cs typeface="Courier New"/>
              </a:rPr>
              <a:t>();</a:t>
            </a:r>
          </a:p>
          <a:p>
            <a:pPr>
              <a:buNone/>
            </a:pPr>
            <a:r>
              <a:rPr lang="en-US" sz="1050" dirty="0" smtClean="0">
                <a:latin typeface="Courier New"/>
                <a:cs typeface="Courier New"/>
              </a:rPr>
              <a:t>      }</a:t>
            </a:r>
          </a:p>
          <a:p>
            <a:pPr>
              <a:buNone/>
            </a:pPr>
            <a:r>
              <a:rPr lang="en-US" sz="1050" dirty="0" smtClean="0">
                <a:latin typeface="Courier New"/>
                <a:cs typeface="Courier New"/>
              </a:rPr>
              <a:t>   }</a:t>
            </a:r>
          </a:p>
          <a:p>
            <a:pPr>
              <a:buNone/>
            </a:pPr>
            <a:r>
              <a:rPr lang="en-US" sz="1050" dirty="0" smtClean="0">
                <a:latin typeface="Courier New"/>
                <a:cs typeface="Courier New"/>
              </a:rPr>
              <a:t>}</a:t>
            </a:r>
          </a:p>
          <a:p>
            <a:pPr>
              <a:buNone/>
            </a:pPr>
            <a:r>
              <a:rPr lang="en-US" sz="1050" dirty="0" smtClean="0">
                <a:latin typeface="Courier New"/>
                <a:cs typeface="Courier New"/>
              </a:rPr>
              <a:t>		</a:t>
            </a:r>
          </a:p>
          <a:p>
            <a:pPr>
              <a:buNone/>
            </a:pPr>
            <a:endParaRPr lang="en-US" sz="1050" dirty="0" smtClean="0">
              <a:latin typeface="Courier New"/>
              <a:cs typeface="Courier New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7 - </a:t>
            </a:r>
            <a:fld id="{90994C07-E970-A243-9601-A1D642E986EC}" type="slidenum">
              <a:rPr lang="en-US" smtClean="0"/>
              <a:pPr/>
              <a:t>130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399735" y="2731436"/>
            <a:ext cx="4572000" cy="1000274"/>
          </a:xfrm>
          <a:prstGeom prst="rect">
            <a:avLst/>
          </a:prstGeom>
        </p:spPr>
        <p:txBody>
          <a:bodyPr>
            <a:spAutoFit/>
          </a:bodyPr>
          <a:lstStyle/>
          <a:p>
            <a:pPr lvl="1">
              <a:spcBef>
                <a:spcPts val="600"/>
              </a:spcBef>
            </a:pPr>
            <a:r>
              <a:rPr lang="en-US" dirty="0"/>
              <a:t>Test the above program with </a:t>
            </a:r>
          </a:p>
          <a:p>
            <a:pPr lvl="2">
              <a:spcBef>
                <a:spcPts val="600"/>
              </a:spcBef>
            </a:pPr>
            <a:r>
              <a:rPr lang="en-US" dirty="0">
                <a:hlinkClick r:id="rId3"/>
              </a:rPr>
              <a:t>http://cs.tru.ca/~mlee/comp1130/Fall2016/6. </a:t>
            </a:r>
            <a:r>
              <a:rPr lang="en-US" dirty="0" smtClean="0">
                <a:hlinkClick r:id="rId3"/>
              </a:rPr>
              <a:t>chapter7/TwoDArray.java</a:t>
            </a:r>
            <a:r>
              <a:rPr lang="en-US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- </a:t>
            </a:r>
            <a:r>
              <a:rPr lang="en-US" dirty="0" err="1"/>
              <a:t>RandomColorBoard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SinGraph</a:t>
            </a:r>
            <a:endParaRPr lang="en-US" dirty="0" smtClean="0"/>
          </a:p>
          <a:p>
            <a:pPr lvl="1"/>
            <a:r>
              <a:rPr lang="en-US" dirty="0" smtClean="0">
                <a:hlinkClick r:id="rId3"/>
              </a:rPr>
              <a:t>trubgp</a:t>
            </a:r>
            <a:r>
              <a:rPr lang="en-US" dirty="0" smtClean="0"/>
              <a:t> library</a:t>
            </a:r>
          </a:p>
          <a:p>
            <a:pPr lvl="2"/>
            <a:r>
              <a:rPr lang="en-US" sz="2200" dirty="0" err="1" smtClean="0"/>
              <a:t>BGPEventListener.class</a:t>
            </a:r>
            <a:endParaRPr lang="en-US" sz="2200" dirty="0" smtClean="0"/>
          </a:p>
          <a:p>
            <a:pPr lvl="2"/>
            <a:r>
              <a:rPr lang="en-US" sz="2200" dirty="0" smtClean="0"/>
              <a:t>Board$1.class</a:t>
            </a:r>
            <a:endParaRPr lang="en-CA" sz="2200" dirty="0"/>
          </a:p>
          <a:p>
            <a:pPr lvl="2"/>
            <a:r>
              <a:rPr lang="en-US" sz="2200" dirty="0" smtClean="0"/>
              <a:t>Board$2.class</a:t>
            </a:r>
            <a:endParaRPr lang="en-CA" sz="2200" dirty="0"/>
          </a:p>
          <a:p>
            <a:pPr lvl="2"/>
            <a:r>
              <a:rPr lang="en-US" sz="2200" dirty="0" err="1" smtClean="0"/>
              <a:t>Board.class</a:t>
            </a:r>
            <a:endParaRPr lang="en-CA" sz="2200" dirty="0"/>
          </a:p>
          <a:p>
            <a:pPr lvl="2"/>
            <a:r>
              <a:rPr lang="en-US" sz="2200" dirty="0" smtClean="0"/>
              <a:t>Cell$1.class</a:t>
            </a:r>
          </a:p>
          <a:p>
            <a:pPr lvl="2"/>
            <a:r>
              <a:rPr lang="en-US" sz="2200" dirty="0" err="1" smtClean="0"/>
              <a:t>Cell.class</a:t>
            </a:r>
            <a:endParaRPr lang="en-US" sz="2200" dirty="0" smtClean="0"/>
          </a:p>
          <a:p>
            <a:pPr lvl="1"/>
            <a:r>
              <a:rPr lang="en-US" dirty="0" smtClean="0">
                <a:hlinkClick r:id="rId4"/>
              </a:rPr>
              <a:t>RandomColorBoard.java</a:t>
            </a:r>
            <a:endParaRPr lang="en-CA" dirty="0"/>
          </a:p>
          <a:p>
            <a:pPr lvl="2"/>
            <a:endParaRPr lang="en-CA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7 - </a:t>
            </a:r>
            <a:fld id="{90994C07-E970-A243-9601-A1D642E986EC}" type="slidenum">
              <a:rPr lang="en-US" smtClean="0"/>
              <a:pPr/>
              <a:t>131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4450" y="1025525"/>
            <a:ext cx="3440430" cy="4663440"/>
          </a:xfrm>
          <a:prstGeom prst="rect">
            <a:avLst/>
          </a:prstGeom>
        </p:spPr>
      </p:pic>
      <p:sp>
        <p:nvSpPr>
          <p:cNvPr id="4" name="Heart 3"/>
          <p:cNvSpPr/>
          <p:nvPr/>
        </p:nvSpPr>
        <p:spPr>
          <a:xfrm>
            <a:off x="4654611" y="4970539"/>
            <a:ext cx="2183524" cy="1887461"/>
          </a:xfrm>
          <a:prstGeom prst="hear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Try it!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00241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Soda Survey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1-</a:t>
            </a:r>
            <a:fld id="{153A1F29-BBA1-024C-A4D3-543B09548C1D}" type="slidenum">
              <a:rPr lang="en-US" smtClean="0"/>
              <a:pPr>
                <a:defRPr/>
              </a:pPr>
              <a:t>132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6095967"/>
              </p:ext>
            </p:extLst>
          </p:nvPr>
        </p:nvGraphicFramePr>
        <p:xfrm>
          <a:off x="152404" y="1507164"/>
          <a:ext cx="8762996" cy="203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66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66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66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66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66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663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663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9663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9663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20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6206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err="1" smtClean="0"/>
                        <a:t>Resp</a:t>
                      </a:r>
                      <a:r>
                        <a:rPr lang="en-US" sz="1500" dirty="0" smtClean="0"/>
                        <a:t> 1</a:t>
                      </a:r>
                    </a:p>
                    <a:p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err="1" smtClean="0"/>
                        <a:t>Resp</a:t>
                      </a:r>
                      <a:r>
                        <a:rPr lang="en-US" sz="1500" dirty="0" smtClean="0"/>
                        <a:t> 2</a:t>
                      </a:r>
                    </a:p>
                    <a:p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err="1" smtClean="0"/>
                        <a:t>Resp</a:t>
                      </a:r>
                      <a:r>
                        <a:rPr lang="en-US" sz="1500" dirty="0" smtClean="0"/>
                        <a:t> 3</a:t>
                      </a:r>
                    </a:p>
                    <a:p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err="1" smtClean="0"/>
                        <a:t>Resp</a:t>
                      </a:r>
                      <a:r>
                        <a:rPr lang="en-US" sz="1500" dirty="0" smtClean="0"/>
                        <a:t> 4</a:t>
                      </a:r>
                    </a:p>
                    <a:p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err="1" smtClean="0"/>
                        <a:t>Resp</a:t>
                      </a:r>
                      <a:r>
                        <a:rPr lang="en-US" sz="1500" dirty="0" smtClean="0"/>
                        <a:t> 5</a:t>
                      </a:r>
                    </a:p>
                    <a:p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err="1" smtClean="0"/>
                        <a:t>Resp</a:t>
                      </a:r>
                      <a:r>
                        <a:rPr lang="en-US" sz="1500" dirty="0" smtClean="0"/>
                        <a:t> 6</a:t>
                      </a:r>
                    </a:p>
                    <a:p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err="1" smtClean="0"/>
                        <a:t>Resp</a:t>
                      </a:r>
                      <a:r>
                        <a:rPr lang="en-US" sz="1500" dirty="0" smtClean="0"/>
                        <a:t> 7</a:t>
                      </a:r>
                    </a:p>
                    <a:p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err="1" smtClean="0"/>
                        <a:t>Resp</a:t>
                      </a:r>
                      <a:r>
                        <a:rPr lang="en-US" sz="1500" dirty="0" smtClean="0"/>
                        <a:t> 8</a:t>
                      </a:r>
                    </a:p>
                    <a:p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err="1" smtClean="0"/>
                        <a:t>Resp</a:t>
                      </a:r>
                      <a:r>
                        <a:rPr lang="en-US" sz="1500" dirty="0" smtClean="0"/>
                        <a:t> 9</a:t>
                      </a:r>
                    </a:p>
                    <a:p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err="1" smtClean="0"/>
                        <a:t>Resp</a:t>
                      </a:r>
                      <a:r>
                        <a:rPr lang="en-US" sz="1500" dirty="0" smtClean="0"/>
                        <a:t> 10</a:t>
                      </a:r>
                    </a:p>
                    <a:p>
                      <a:endParaRPr lang="en-US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Soda 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Soda 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Soda 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Soda 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026" name="Picture 2" descr="http://images.medicaldaily.com/sites/medicaldaily.com/files/2014/06/11/soda-po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929" y="3594249"/>
            <a:ext cx="4691942" cy="312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4616543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922" y="274638"/>
            <a:ext cx="8694229" cy="608171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200" dirty="0" smtClean="0">
                <a:solidFill>
                  <a:srgbClr val="3366FF"/>
                </a:solidFill>
                <a:latin typeface="Courier New"/>
                <a:cs typeface="Courier New"/>
              </a:rPr>
              <a:t>//********************************************************************</a:t>
            </a:r>
          </a:p>
          <a:p>
            <a:pPr>
              <a:buNone/>
            </a:pPr>
            <a:r>
              <a:rPr lang="en-US" sz="1200" dirty="0" smtClean="0">
                <a:solidFill>
                  <a:srgbClr val="3366FF"/>
                </a:solidFill>
                <a:latin typeface="Courier New"/>
                <a:cs typeface="Courier New"/>
              </a:rPr>
              <a:t>//  </a:t>
            </a:r>
            <a:r>
              <a:rPr lang="en-US" sz="1200" dirty="0" err="1" smtClean="0">
                <a:solidFill>
                  <a:srgbClr val="3366FF"/>
                </a:solidFill>
                <a:latin typeface="Courier New"/>
                <a:cs typeface="Courier New"/>
              </a:rPr>
              <a:t>SodaSurvey.java</a:t>
            </a:r>
            <a:r>
              <a:rPr lang="en-US" sz="1200" dirty="0" smtClean="0">
                <a:solidFill>
                  <a:srgbClr val="3366FF"/>
                </a:solidFill>
                <a:latin typeface="Courier New"/>
                <a:cs typeface="Courier New"/>
              </a:rPr>
              <a:t>       Java Foundations</a:t>
            </a:r>
          </a:p>
          <a:p>
            <a:pPr>
              <a:buNone/>
            </a:pPr>
            <a:r>
              <a:rPr lang="en-US" sz="1200" dirty="0" smtClean="0">
                <a:solidFill>
                  <a:srgbClr val="3366FF"/>
                </a:solidFill>
                <a:latin typeface="Courier New"/>
                <a:cs typeface="Courier New"/>
              </a:rPr>
              <a:t>//</a:t>
            </a:r>
          </a:p>
          <a:p>
            <a:pPr>
              <a:buNone/>
            </a:pPr>
            <a:r>
              <a:rPr lang="en-US" sz="1200" dirty="0" smtClean="0">
                <a:solidFill>
                  <a:srgbClr val="3366FF"/>
                </a:solidFill>
                <a:latin typeface="Courier New"/>
                <a:cs typeface="Courier New"/>
              </a:rPr>
              <a:t>//  Demonstrates the use of a two-dimensional array.</a:t>
            </a:r>
          </a:p>
          <a:p>
            <a:pPr>
              <a:buNone/>
            </a:pPr>
            <a:r>
              <a:rPr lang="en-US" sz="1200" dirty="0" smtClean="0">
                <a:solidFill>
                  <a:srgbClr val="3366FF"/>
                </a:solidFill>
                <a:latin typeface="Courier New"/>
                <a:cs typeface="Courier New"/>
              </a:rPr>
              <a:t>//********************************************************************</a:t>
            </a:r>
          </a:p>
          <a:p>
            <a:pPr>
              <a:buNone/>
            </a:pPr>
            <a:endParaRPr lang="en-US" sz="1200" dirty="0" smtClean="0">
              <a:latin typeface="Courier New"/>
              <a:cs typeface="Courier New"/>
            </a:endParaRPr>
          </a:p>
          <a:p>
            <a:pPr>
              <a:buNone/>
            </a:pPr>
            <a:r>
              <a:rPr lang="en-US" sz="1200" dirty="0" smtClean="0">
                <a:latin typeface="Courier New"/>
                <a:cs typeface="Courier New"/>
              </a:rPr>
              <a:t>import </a:t>
            </a:r>
            <a:r>
              <a:rPr lang="en-US" sz="1200" dirty="0" err="1" smtClean="0">
                <a:latin typeface="Courier New"/>
                <a:cs typeface="Courier New"/>
              </a:rPr>
              <a:t>java.text.DecimalFormat</a:t>
            </a:r>
            <a:r>
              <a:rPr lang="en-US" sz="1200" dirty="0" smtClean="0">
                <a:latin typeface="Courier New"/>
                <a:cs typeface="Courier New"/>
              </a:rPr>
              <a:t>;</a:t>
            </a:r>
          </a:p>
          <a:p>
            <a:pPr>
              <a:buNone/>
            </a:pPr>
            <a:endParaRPr lang="en-US" sz="1200" dirty="0" smtClean="0">
              <a:latin typeface="Courier New"/>
              <a:cs typeface="Courier New"/>
            </a:endParaRPr>
          </a:p>
          <a:p>
            <a:pPr>
              <a:buNone/>
            </a:pPr>
            <a:r>
              <a:rPr lang="en-US" sz="1200" dirty="0" smtClean="0">
                <a:latin typeface="Courier New"/>
                <a:cs typeface="Courier New"/>
              </a:rPr>
              <a:t>public class </a:t>
            </a:r>
            <a:r>
              <a:rPr lang="en-US" sz="1200" dirty="0" err="1" smtClean="0">
                <a:latin typeface="Courier New"/>
                <a:cs typeface="Courier New"/>
              </a:rPr>
              <a:t>SodaSurvey</a:t>
            </a:r>
            <a:endParaRPr lang="en-US" sz="1200" dirty="0" smtClean="0">
              <a:latin typeface="Courier New"/>
              <a:cs typeface="Courier New"/>
            </a:endParaRPr>
          </a:p>
          <a:p>
            <a:pPr>
              <a:buNone/>
            </a:pPr>
            <a:r>
              <a:rPr lang="en-US" sz="1200" dirty="0" smtClean="0">
                <a:latin typeface="Courier New"/>
                <a:cs typeface="Courier New"/>
              </a:rPr>
              <a:t>{</a:t>
            </a:r>
          </a:p>
          <a:p>
            <a:pPr>
              <a:buNone/>
            </a:pPr>
            <a:r>
              <a:rPr lang="en-US" sz="1200" dirty="0" smtClean="0">
                <a:latin typeface="Courier New"/>
                <a:cs typeface="Courier New"/>
              </a:rPr>
              <a:t>   </a:t>
            </a:r>
            <a:r>
              <a:rPr lang="en-US" sz="1200" dirty="0" smtClean="0">
                <a:solidFill>
                  <a:srgbClr val="3366FF"/>
                </a:solidFill>
                <a:latin typeface="Courier New"/>
                <a:cs typeface="Courier New"/>
              </a:rPr>
              <a:t>//-----------------------------------------------------------------</a:t>
            </a:r>
          </a:p>
          <a:p>
            <a:pPr>
              <a:buNone/>
            </a:pPr>
            <a:r>
              <a:rPr lang="en-US" sz="1200" dirty="0" smtClean="0">
                <a:solidFill>
                  <a:srgbClr val="3366FF"/>
                </a:solidFill>
                <a:latin typeface="Courier New"/>
                <a:cs typeface="Courier New"/>
              </a:rPr>
              <a:t>   //  Determines and prints the average of each row (soda) and each</a:t>
            </a:r>
          </a:p>
          <a:p>
            <a:pPr>
              <a:buNone/>
            </a:pPr>
            <a:r>
              <a:rPr lang="en-US" sz="1200" dirty="0" smtClean="0">
                <a:solidFill>
                  <a:srgbClr val="3366FF"/>
                </a:solidFill>
                <a:latin typeface="Courier New"/>
                <a:cs typeface="Courier New"/>
              </a:rPr>
              <a:t>   //  column (respondent) of the survey scores.</a:t>
            </a:r>
          </a:p>
          <a:p>
            <a:pPr>
              <a:buNone/>
            </a:pPr>
            <a:r>
              <a:rPr lang="en-US" sz="1200" dirty="0" smtClean="0">
                <a:solidFill>
                  <a:srgbClr val="3366FF"/>
                </a:solidFill>
                <a:latin typeface="Courier New"/>
                <a:cs typeface="Courier New"/>
              </a:rPr>
              <a:t>   //-----------------------------------------------------------------</a:t>
            </a:r>
          </a:p>
          <a:p>
            <a:pPr>
              <a:buNone/>
            </a:pPr>
            <a:r>
              <a:rPr lang="en-US" sz="1200" dirty="0" smtClean="0">
                <a:latin typeface="Courier New"/>
                <a:cs typeface="Courier New"/>
              </a:rPr>
              <a:t>   public static void main (String[] </a:t>
            </a:r>
            <a:r>
              <a:rPr lang="en-US" sz="1200" dirty="0" err="1" smtClean="0">
                <a:latin typeface="Courier New"/>
                <a:cs typeface="Courier New"/>
              </a:rPr>
              <a:t>args</a:t>
            </a:r>
            <a:r>
              <a:rPr lang="en-US" sz="1200" dirty="0" smtClean="0">
                <a:latin typeface="Courier New"/>
                <a:cs typeface="Courier New"/>
              </a:rPr>
              <a:t>)</a:t>
            </a:r>
          </a:p>
          <a:p>
            <a:pPr>
              <a:buNone/>
            </a:pPr>
            <a:r>
              <a:rPr lang="en-US" sz="1200" dirty="0" smtClean="0">
                <a:latin typeface="Courier New"/>
                <a:cs typeface="Courier New"/>
              </a:rPr>
              <a:t>   {</a:t>
            </a:r>
          </a:p>
          <a:p>
            <a:pPr>
              <a:buNone/>
            </a:pPr>
            <a:r>
              <a:rPr lang="en-US" sz="1200" dirty="0" smtClean="0">
                <a:latin typeface="Courier New"/>
                <a:cs typeface="Courier New"/>
              </a:rPr>
              <a:t>      </a:t>
            </a:r>
            <a:r>
              <a:rPr lang="en-US" sz="1200" dirty="0" err="1" smtClean="0">
                <a:latin typeface="Courier New"/>
                <a:cs typeface="Courier New"/>
              </a:rPr>
              <a:t>int</a:t>
            </a:r>
            <a:r>
              <a:rPr lang="en-US" sz="1200" dirty="0" smtClean="0">
                <a:latin typeface="Courier New"/>
                <a:cs typeface="Courier New"/>
              </a:rPr>
              <a:t>[][] scores = </a:t>
            </a:r>
            <a:r>
              <a:rPr lang="en-US" sz="1200" b="1" dirty="0" smtClean="0">
                <a:solidFill>
                  <a:srgbClr val="00B050"/>
                </a:solidFill>
                <a:latin typeface="Courier New"/>
                <a:cs typeface="Courier New"/>
              </a:rPr>
              <a:t>{</a:t>
            </a:r>
            <a:r>
              <a:rPr lang="en-US" sz="1200" dirty="0" smtClean="0">
                <a:latin typeface="Courier New"/>
                <a:cs typeface="Courier New"/>
              </a:rPr>
              <a:t> </a:t>
            </a:r>
            <a:r>
              <a:rPr lang="en-US" sz="1200" b="1" dirty="0" smtClean="0">
                <a:solidFill>
                  <a:srgbClr val="00B050"/>
                </a:solidFill>
                <a:latin typeface="Courier New"/>
                <a:cs typeface="Courier New"/>
              </a:rPr>
              <a:t>{</a:t>
            </a:r>
            <a:r>
              <a:rPr lang="en-US" sz="1200" dirty="0" smtClean="0">
                <a:latin typeface="Courier New"/>
                <a:cs typeface="Courier New"/>
              </a:rPr>
              <a:t>3, 4, 5, 2, 1, 4, 3, 2, 4, 4</a:t>
            </a:r>
            <a:r>
              <a:rPr lang="en-US" sz="1200" b="1" dirty="0" smtClean="0">
                <a:solidFill>
                  <a:srgbClr val="00B050"/>
                </a:solidFill>
                <a:latin typeface="Courier New"/>
                <a:cs typeface="Courier New"/>
              </a:rPr>
              <a:t>}</a:t>
            </a:r>
            <a:r>
              <a:rPr lang="en-US" sz="1200" dirty="0" smtClean="0">
                <a:latin typeface="Courier New"/>
                <a:cs typeface="Courier New"/>
              </a:rPr>
              <a:t>,</a:t>
            </a:r>
          </a:p>
          <a:p>
            <a:pPr>
              <a:buNone/>
            </a:pPr>
            <a:r>
              <a:rPr lang="en-US" sz="1200" dirty="0" smtClean="0">
                <a:latin typeface="Courier New"/>
                <a:cs typeface="Courier New"/>
              </a:rPr>
              <a:t>                         {2, 4, 3, 4, 3, 3, 2, 1, 2, 2},</a:t>
            </a:r>
          </a:p>
          <a:p>
            <a:pPr>
              <a:buNone/>
            </a:pPr>
            <a:r>
              <a:rPr lang="en-US" sz="1200" dirty="0" smtClean="0">
                <a:latin typeface="Courier New"/>
                <a:cs typeface="Courier New"/>
              </a:rPr>
              <a:t>                         {3, 5, 4, 5, 5, 3, 2, 5, 5, 5},</a:t>
            </a:r>
          </a:p>
          <a:p>
            <a:pPr>
              <a:buNone/>
            </a:pPr>
            <a:r>
              <a:rPr lang="en-US" sz="1200" dirty="0" smtClean="0">
                <a:latin typeface="Courier New"/>
                <a:cs typeface="Courier New"/>
              </a:rPr>
              <a:t>                         {1, 1, 1, 3, 1, 2, 1, 3, 2, 4} </a:t>
            </a:r>
            <a:r>
              <a:rPr lang="en-US" sz="1200" b="1" dirty="0" smtClean="0">
                <a:solidFill>
                  <a:srgbClr val="00B050"/>
                </a:solidFill>
                <a:latin typeface="Courier New"/>
                <a:cs typeface="Courier New"/>
              </a:rPr>
              <a:t>}</a:t>
            </a:r>
            <a:r>
              <a:rPr lang="en-US" sz="1200" dirty="0" smtClean="0">
                <a:latin typeface="Courier New"/>
                <a:cs typeface="Courier New"/>
              </a:rPr>
              <a:t>;</a:t>
            </a:r>
          </a:p>
          <a:p>
            <a:pPr>
              <a:buNone/>
            </a:pPr>
            <a:endParaRPr lang="en-US" sz="1200" dirty="0" smtClean="0">
              <a:latin typeface="Courier New"/>
              <a:cs typeface="Courier New"/>
            </a:endParaRPr>
          </a:p>
          <a:p>
            <a:pPr>
              <a:buNone/>
            </a:pPr>
            <a:r>
              <a:rPr lang="en-US" sz="1200" dirty="0" smtClean="0">
                <a:latin typeface="Courier New"/>
                <a:cs typeface="Courier New"/>
              </a:rPr>
              <a:t>      final </a:t>
            </a:r>
            <a:r>
              <a:rPr lang="en-US" sz="1200" dirty="0" err="1" smtClean="0">
                <a:latin typeface="Courier New"/>
                <a:cs typeface="Courier New"/>
              </a:rPr>
              <a:t>int</a:t>
            </a:r>
            <a:r>
              <a:rPr lang="en-US" sz="1200" dirty="0" smtClean="0">
                <a:latin typeface="Courier New"/>
                <a:cs typeface="Courier New"/>
              </a:rPr>
              <a:t> SODAS = </a:t>
            </a:r>
            <a:r>
              <a:rPr lang="en-US" sz="1200" dirty="0" err="1" smtClean="0">
                <a:latin typeface="Courier New"/>
                <a:cs typeface="Courier New"/>
              </a:rPr>
              <a:t>scores.length</a:t>
            </a:r>
            <a:r>
              <a:rPr lang="en-US" sz="1200" dirty="0" smtClean="0">
                <a:latin typeface="Courier New"/>
                <a:cs typeface="Courier New"/>
              </a:rPr>
              <a:t>;</a:t>
            </a:r>
          </a:p>
          <a:p>
            <a:pPr>
              <a:buNone/>
            </a:pPr>
            <a:r>
              <a:rPr lang="en-US" sz="1200" dirty="0" smtClean="0">
                <a:latin typeface="Courier New"/>
                <a:cs typeface="Courier New"/>
              </a:rPr>
              <a:t>      final </a:t>
            </a:r>
            <a:r>
              <a:rPr lang="en-US" sz="1200" dirty="0" err="1" smtClean="0">
                <a:latin typeface="Courier New"/>
                <a:cs typeface="Courier New"/>
              </a:rPr>
              <a:t>int</a:t>
            </a:r>
            <a:r>
              <a:rPr lang="en-US" sz="1200" dirty="0" smtClean="0">
                <a:latin typeface="Courier New"/>
                <a:cs typeface="Courier New"/>
              </a:rPr>
              <a:t> PEOPLE = scores[0].length;</a:t>
            </a:r>
          </a:p>
          <a:p>
            <a:pPr>
              <a:buNone/>
            </a:pPr>
            <a:endParaRPr lang="en-US" sz="1200" dirty="0" smtClean="0">
              <a:latin typeface="Courier New"/>
              <a:cs typeface="Courier New"/>
            </a:endParaRPr>
          </a:p>
          <a:p>
            <a:pPr>
              <a:buNone/>
            </a:pPr>
            <a:r>
              <a:rPr lang="en-US" sz="1200" dirty="0" smtClean="0">
                <a:latin typeface="Courier New"/>
                <a:cs typeface="Courier New"/>
              </a:rPr>
              <a:t>      </a:t>
            </a:r>
            <a:r>
              <a:rPr lang="en-US" sz="1200" dirty="0" err="1" smtClean="0">
                <a:latin typeface="Courier New"/>
                <a:cs typeface="Courier New"/>
              </a:rPr>
              <a:t>int</a:t>
            </a:r>
            <a:r>
              <a:rPr lang="en-US" sz="1200" dirty="0" smtClean="0">
                <a:latin typeface="Courier New"/>
                <a:cs typeface="Courier New"/>
              </a:rPr>
              <a:t>[] </a:t>
            </a:r>
            <a:r>
              <a:rPr lang="en-US" sz="1200" dirty="0" err="1" smtClean="0">
                <a:latin typeface="Courier New"/>
                <a:cs typeface="Courier New"/>
              </a:rPr>
              <a:t>sodaSum</a:t>
            </a:r>
            <a:r>
              <a:rPr lang="en-US" sz="1200" dirty="0" smtClean="0">
                <a:latin typeface="Courier New"/>
                <a:cs typeface="Courier New"/>
              </a:rPr>
              <a:t> = new </a:t>
            </a:r>
            <a:r>
              <a:rPr lang="en-US" sz="1200" dirty="0" err="1" smtClean="0">
                <a:latin typeface="Courier New"/>
                <a:cs typeface="Courier New"/>
              </a:rPr>
              <a:t>int[SODAS</a:t>
            </a:r>
            <a:r>
              <a:rPr lang="en-US" sz="1200" dirty="0" smtClean="0">
                <a:latin typeface="Courier New"/>
                <a:cs typeface="Courier New"/>
              </a:rPr>
              <a:t>];</a:t>
            </a:r>
          </a:p>
          <a:p>
            <a:pPr>
              <a:buNone/>
            </a:pPr>
            <a:r>
              <a:rPr lang="en-US" sz="1200" dirty="0" smtClean="0">
                <a:latin typeface="Courier New"/>
                <a:cs typeface="Courier New"/>
              </a:rPr>
              <a:t>      </a:t>
            </a:r>
            <a:r>
              <a:rPr lang="en-US" sz="1200" dirty="0" err="1" smtClean="0">
                <a:latin typeface="Courier New"/>
                <a:cs typeface="Courier New"/>
              </a:rPr>
              <a:t>int</a:t>
            </a:r>
            <a:r>
              <a:rPr lang="en-US" sz="1200" dirty="0" smtClean="0">
                <a:latin typeface="Courier New"/>
                <a:cs typeface="Courier New"/>
              </a:rPr>
              <a:t>[] </a:t>
            </a:r>
            <a:r>
              <a:rPr lang="en-US" sz="1200" dirty="0" err="1" smtClean="0">
                <a:latin typeface="Courier New"/>
                <a:cs typeface="Courier New"/>
              </a:rPr>
              <a:t>personSum</a:t>
            </a:r>
            <a:r>
              <a:rPr lang="en-US" sz="1200" dirty="0" smtClean="0">
                <a:latin typeface="Courier New"/>
                <a:cs typeface="Courier New"/>
              </a:rPr>
              <a:t> = new </a:t>
            </a:r>
            <a:r>
              <a:rPr lang="en-US" sz="1200" dirty="0" err="1" smtClean="0">
                <a:latin typeface="Courier New"/>
                <a:cs typeface="Courier New"/>
              </a:rPr>
              <a:t>int[PEOPLE</a:t>
            </a:r>
            <a:r>
              <a:rPr lang="en-US" sz="1200" dirty="0" smtClean="0">
                <a:latin typeface="Courier New"/>
                <a:cs typeface="Courier New"/>
              </a:rPr>
              <a:t>];</a:t>
            </a:r>
          </a:p>
          <a:p>
            <a:pPr>
              <a:buNone/>
            </a:pPr>
            <a:r>
              <a:rPr lang="en-US" sz="1200" dirty="0" smtClean="0">
                <a:latin typeface="Courier New"/>
                <a:cs typeface="Courier New"/>
              </a:rPr>
              <a:t>		</a:t>
            </a:r>
          </a:p>
          <a:p>
            <a:pPr>
              <a:buNone/>
            </a:pPr>
            <a:endParaRPr lang="en-US" sz="1200" dirty="0" smtClean="0">
              <a:latin typeface="Courier New"/>
              <a:cs typeface="Courier New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7 - </a:t>
            </a:r>
            <a:fld id="{90994C07-E970-A243-9601-A1D642E986EC}" type="slidenum">
              <a:rPr lang="en-US" smtClean="0"/>
              <a:pPr/>
              <a:t>133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922" y="274638"/>
            <a:ext cx="8694229" cy="608171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200" dirty="0" smtClean="0">
                <a:latin typeface="Courier New"/>
                <a:cs typeface="Courier New"/>
              </a:rPr>
              <a:t>      for (</a:t>
            </a:r>
            <a:r>
              <a:rPr lang="en-US" sz="1200" dirty="0" err="1" smtClean="0">
                <a:latin typeface="Courier New"/>
                <a:cs typeface="Courier New"/>
              </a:rPr>
              <a:t>int</a:t>
            </a:r>
            <a:r>
              <a:rPr lang="en-US" sz="1200" dirty="0" smtClean="0">
                <a:latin typeface="Courier New"/>
                <a:cs typeface="Courier New"/>
              </a:rPr>
              <a:t> soda=0; soda &lt; SODAS; soda++)</a:t>
            </a:r>
          </a:p>
          <a:p>
            <a:pPr>
              <a:buNone/>
            </a:pPr>
            <a:r>
              <a:rPr lang="en-US" sz="1200" dirty="0" smtClean="0">
                <a:latin typeface="Courier New"/>
                <a:cs typeface="Courier New"/>
              </a:rPr>
              <a:t>         for (</a:t>
            </a:r>
            <a:r>
              <a:rPr lang="en-US" sz="1200" dirty="0" err="1" smtClean="0">
                <a:latin typeface="Courier New"/>
                <a:cs typeface="Courier New"/>
              </a:rPr>
              <a:t>int</a:t>
            </a:r>
            <a:r>
              <a:rPr lang="en-US" sz="1200" dirty="0" smtClean="0">
                <a:latin typeface="Courier New"/>
                <a:cs typeface="Courier New"/>
              </a:rPr>
              <a:t> person=0; person &lt; PEOPLE; person++)</a:t>
            </a:r>
          </a:p>
          <a:p>
            <a:pPr>
              <a:buNone/>
            </a:pPr>
            <a:r>
              <a:rPr lang="en-US" sz="1200" dirty="0" smtClean="0">
                <a:latin typeface="Courier New"/>
                <a:cs typeface="Courier New"/>
              </a:rPr>
              <a:t>         {</a:t>
            </a:r>
          </a:p>
          <a:p>
            <a:pPr>
              <a:buNone/>
            </a:pPr>
            <a:r>
              <a:rPr lang="en-US" sz="1200" dirty="0" smtClean="0">
                <a:latin typeface="Courier New"/>
                <a:cs typeface="Courier New"/>
              </a:rPr>
              <a:t>            </a:t>
            </a:r>
            <a:r>
              <a:rPr lang="en-US" sz="1200" dirty="0" err="1" smtClean="0">
                <a:latin typeface="Courier New"/>
                <a:cs typeface="Courier New"/>
              </a:rPr>
              <a:t>sodaSum[soda</a:t>
            </a:r>
            <a:r>
              <a:rPr lang="en-US" sz="1200" dirty="0" smtClean="0">
                <a:latin typeface="Courier New"/>
                <a:cs typeface="Courier New"/>
              </a:rPr>
              <a:t>] += </a:t>
            </a:r>
            <a:r>
              <a:rPr lang="en-US" sz="1200" dirty="0" err="1" smtClean="0">
                <a:latin typeface="Courier New"/>
                <a:cs typeface="Courier New"/>
              </a:rPr>
              <a:t>scores[soda][person</a:t>
            </a:r>
            <a:r>
              <a:rPr lang="en-US" sz="1200" dirty="0" smtClean="0">
                <a:latin typeface="Courier New"/>
                <a:cs typeface="Courier New"/>
              </a:rPr>
              <a:t>];</a:t>
            </a:r>
          </a:p>
          <a:p>
            <a:pPr>
              <a:buNone/>
            </a:pPr>
            <a:r>
              <a:rPr lang="en-US" sz="1200" dirty="0" smtClean="0">
                <a:latin typeface="Courier New"/>
                <a:cs typeface="Courier New"/>
              </a:rPr>
              <a:t>            </a:t>
            </a:r>
            <a:r>
              <a:rPr lang="en-US" sz="1200" dirty="0" err="1" smtClean="0">
                <a:latin typeface="Courier New"/>
                <a:cs typeface="Courier New"/>
              </a:rPr>
              <a:t>personSum[person</a:t>
            </a:r>
            <a:r>
              <a:rPr lang="en-US" sz="1200" dirty="0" smtClean="0">
                <a:latin typeface="Courier New"/>
                <a:cs typeface="Courier New"/>
              </a:rPr>
              <a:t>] += </a:t>
            </a:r>
            <a:r>
              <a:rPr lang="en-US" sz="1200" dirty="0" err="1" smtClean="0">
                <a:latin typeface="Courier New"/>
                <a:cs typeface="Courier New"/>
              </a:rPr>
              <a:t>scores[soda][person</a:t>
            </a:r>
            <a:r>
              <a:rPr lang="en-US" sz="1200" dirty="0" smtClean="0">
                <a:latin typeface="Courier New"/>
                <a:cs typeface="Courier New"/>
              </a:rPr>
              <a:t>];</a:t>
            </a:r>
          </a:p>
          <a:p>
            <a:pPr>
              <a:buNone/>
            </a:pPr>
            <a:r>
              <a:rPr lang="en-US" sz="1200" dirty="0" smtClean="0">
                <a:latin typeface="Courier New"/>
                <a:cs typeface="Courier New"/>
              </a:rPr>
              <a:t>         }</a:t>
            </a:r>
          </a:p>
          <a:p>
            <a:pPr>
              <a:buNone/>
            </a:pPr>
            <a:endParaRPr lang="en-US" sz="1200" dirty="0" smtClean="0">
              <a:latin typeface="Courier New"/>
              <a:cs typeface="Courier New"/>
            </a:endParaRPr>
          </a:p>
          <a:p>
            <a:pPr>
              <a:buNone/>
            </a:pPr>
            <a:r>
              <a:rPr lang="en-US" sz="1200" dirty="0" smtClean="0">
                <a:latin typeface="Courier New"/>
                <a:cs typeface="Courier New"/>
              </a:rPr>
              <a:t>      </a:t>
            </a:r>
            <a:r>
              <a:rPr lang="en-US" sz="1200" dirty="0" err="1" smtClean="0">
                <a:latin typeface="Courier New"/>
                <a:cs typeface="Courier New"/>
              </a:rPr>
              <a:t>DecimalFormat</a:t>
            </a:r>
            <a:r>
              <a:rPr lang="en-US" sz="1200" dirty="0" smtClean="0">
                <a:latin typeface="Courier New"/>
                <a:cs typeface="Courier New"/>
              </a:rPr>
              <a:t> </a:t>
            </a:r>
            <a:r>
              <a:rPr lang="en-US" sz="1200" dirty="0" err="1" smtClean="0">
                <a:latin typeface="Courier New"/>
                <a:cs typeface="Courier New"/>
              </a:rPr>
              <a:t>fmt</a:t>
            </a:r>
            <a:r>
              <a:rPr lang="en-US" sz="1200" dirty="0" smtClean="0">
                <a:latin typeface="Courier New"/>
                <a:cs typeface="Courier New"/>
              </a:rPr>
              <a:t> = new DecimalFormat("0.#");</a:t>
            </a:r>
          </a:p>
          <a:p>
            <a:pPr>
              <a:buNone/>
            </a:pPr>
            <a:r>
              <a:rPr lang="en-US" sz="1200" dirty="0" smtClean="0">
                <a:latin typeface="Courier New"/>
                <a:cs typeface="Courier New"/>
              </a:rPr>
              <a:t>      </a:t>
            </a:r>
            <a:r>
              <a:rPr lang="en-US" sz="1200" dirty="0" err="1" smtClean="0">
                <a:latin typeface="Courier New"/>
                <a:cs typeface="Courier New"/>
              </a:rPr>
              <a:t>System.out.println("Averages:\n</a:t>
            </a:r>
            <a:r>
              <a:rPr lang="en-US" sz="1200" dirty="0" smtClean="0">
                <a:latin typeface="Courier New"/>
                <a:cs typeface="Courier New"/>
              </a:rPr>
              <a:t>");</a:t>
            </a:r>
          </a:p>
          <a:p>
            <a:pPr>
              <a:buNone/>
            </a:pPr>
            <a:endParaRPr lang="en-US" sz="1200" dirty="0" smtClean="0">
              <a:latin typeface="Courier New"/>
              <a:cs typeface="Courier New"/>
            </a:endParaRPr>
          </a:p>
          <a:p>
            <a:pPr>
              <a:buNone/>
            </a:pPr>
            <a:r>
              <a:rPr lang="en-US" sz="1200" dirty="0" smtClean="0">
                <a:latin typeface="Courier New"/>
                <a:cs typeface="Courier New"/>
              </a:rPr>
              <a:t>      for (</a:t>
            </a:r>
            <a:r>
              <a:rPr lang="en-US" sz="1200" dirty="0" err="1" smtClean="0">
                <a:latin typeface="Courier New"/>
                <a:cs typeface="Courier New"/>
              </a:rPr>
              <a:t>int</a:t>
            </a:r>
            <a:r>
              <a:rPr lang="en-US" sz="1200" dirty="0" smtClean="0">
                <a:latin typeface="Courier New"/>
                <a:cs typeface="Courier New"/>
              </a:rPr>
              <a:t> soda=0; soda &lt; SODAS; soda++)</a:t>
            </a:r>
          </a:p>
          <a:p>
            <a:pPr>
              <a:buNone/>
            </a:pPr>
            <a:r>
              <a:rPr lang="en-US" sz="1200" dirty="0" smtClean="0">
                <a:latin typeface="Courier New"/>
                <a:cs typeface="Courier New"/>
              </a:rPr>
              <a:t>         </a:t>
            </a:r>
            <a:r>
              <a:rPr lang="en-US" sz="1200" dirty="0" err="1" smtClean="0">
                <a:latin typeface="Courier New"/>
                <a:cs typeface="Courier New"/>
              </a:rPr>
              <a:t>System.out.println("Soda</a:t>
            </a:r>
            <a:r>
              <a:rPr lang="en-US" sz="1200" dirty="0" smtClean="0">
                <a:latin typeface="Courier New"/>
                <a:cs typeface="Courier New"/>
              </a:rPr>
              <a:t> #" + (soda+1) + ": " + </a:t>
            </a:r>
          </a:p>
          <a:p>
            <a:pPr>
              <a:buNone/>
            </a:pPr>
            <a:r>
              <a:rPr lang="en-US" sz="1200" dirty="0" smtClean="0">
                <a:latin typeface="Courier New"/>
                <a:cs typeface="Courier New"/>
              </a:rPr>
              <a:t>                    </a:t>
            </a:r>
            <a:r>
              <a:rPr lang="en-US" sz="1200" dirty="0" err="1" smtClean="0">
                <a:latin typeface="Courier New"/>
                <a:cs typeface="Courier New"/>
              </a:rPr>
              <a:t>fmt.format((float)sodaSum[soda</a:t>
            </a:r>
            <a:r>
              <a:rPr lang="en-US" sz="1200" dirty="0" smtClean="0">
                <a:latin typeface="Courier New"/>
                <a:cs typeface="Courier New"/>
              </a:rPr>
              <a:t>]/PEOPLE));</a:t>
            </a:r>
          </a:p>
          <a:p>
            <a:pPr>
              <a:buNone/>
            </a:pPr>
            <a:endParaRPr lang="en-US" sz="1200" dirty="0" smtClean="0">
              <a:latin typeface="Courier New"/>
              <a:cs typeface="Courier New"/>
            </a:endParaRPr>
          </a:p>
          <a:p>
            <a:pPr>
              <a:buNone/>
            </a:pPr>
            <a:r>
              <a:rPr lang="en-US" sz="1200" dirty="0" smtClean="0">
                <a:latin typeface="Courier New"/>
                <a:cs typeface="Courier New"/>
              </a:rPr>
              <a:t>      </a:t>
            </a:r>
            <a:r>
              <a:rPr lang="en-US" sz="1200" dirty="0" err="1" smtClean="0">
                <a:latin typeface="Courier New"/>
                <a:cs typeface="Courier New"/>
              </a:rPr>
              <a:t>System.out.println</a:t>
            </a:r>
            <a:r>
              <a:rPr lang="en-US" sz="1200" dirty="0" smtClean="0">
                <a:latin typeface="Courier New"/>
                <a:cs typeface="Courier New"/>
              </a:rPr>
              <a:t> ();</a:t>
            </a:r>
          </a:p>
          <a:p>
            <a:pPr>
              <a:buNone/>
            </a:pPr>
            <a:r>
              <a:rPr lang="en-US" sz="1200" dirty="0" smtClean="0">
                <a:latin typeface="Courier New"/>
                <a:cs typeface="Courier New"/>
              </a:rPr>
              <a:t>      for (</a:t>
            </a:r>
            <a:r>
              <a:rPr lang="en-US" sz="1200" dirty="0" err="1" smtClean="0">
                <a:latin typeface="Courier New"/>
                <a:cs typeface="Courier New"/>
              </a:rPr>
              <a:t>int</a:t>
            </a:r>
            <a:r>
              <a:rPr lang="en-US" sz="1200" dirty="0" smtClean="0">
                <a:latin typeface="Courier New"/>
                <a:cs typeface="Courier New"/>
              </a:rPr>
              <a:t> person=0; person &lt; PEOPLE; person++)</a:t>
            </a:r>
          </a:p>
          <a:p>
            <a:pPr>
              <a:buNone/>
            </a:pPr>
            <a:r>
              <a:rPr lang="en-US" sz="1200" dirty="0" smtClean="0">
                <a:latin typeface="Courier New"/>
                <a:cs typeface="Courier New"/>
              </a:rPr>
              <a:t>         </a:t>
            </a:r>
            <a:r>
              <a:rPr lang="en-US" sz="1200" dirty="0" err="1" smtClean="0">
                <a:latin typeface="Courier New"/>
                <a:cs typeface="Courier New"/>
              </a:rPr>
              <a:t>System.out.println("Person</a:t>
            </a:r>
            <a:r>
              <a:rPr lang="en-US" sz="1200" dirty="0" smtClean="0">
                <a:latin typeface="Courier New"/>
                <a:cs typeface="Courier New"/>
              </a:rPr>
              <a:t> #" + (person+1) + ": " + </a:t>
            </a:r>
          </a:p>
          <a:p>
            <a:pPr>
              <a:buNone/>
            </a:pPr>
            <a:r>
              <a:rPr lang="en-US" sz="1200" dirty="0" smtClean="0">
                <a:latin typeface="Courier New"/>
                <a:cs typeface="Courier New"/>
              </a:rPr>
              <a:t>                    </a:t>
            </a:r>
            <a:r>
              <a:rPr lang="en-US" sz="1200" dirty="0" err="1" smtClean="0">
                <a:latin typeface="Courier New"/>
                <a:cs typeface="Courier New"/>
              </a:rPr>
              <a:t>fmt.format((float)personSum[person</a:t>
            </a:r>
            <a:r>
              <a:rPr lang="en-US" sz="1200" dirty="0" smtClean="0">
                <a:latin typeface="Courier New"/>
                <a:cs typeface="Courier New"/>
              </a:rPr>
              <a:t>]/SODAS));</a:t>
            </a:r>
          </a:p>
          <a:p>
            <a:pPr>
              <a:buNone/>
            </a:pPr>
            <a:r>
              <a:rPr lang="en-US" sz="1200" dirty="0" smtClean="0">
                <a:latin typeface="Courier New"/>
                <a:cs typeface="Courier New"/>
              </a:rPr>
              <a:t>   }</a:t>
            </a:r>
          </a:p>
          <a:p>
            <a:pPr>
              <a:buNone/>
            </a:pPr>
            <a:r>
              <a:rPr lang="en-US" sz="1200" dirty="0" smtClean="0">
                <a:latin typeface="Courier New"/>
                <a:cs typeface="Courier New"/>
              </a:rPr>
              <a:t>}		</a:t>
            </a:r>
          </a:p>
          <a:p>
            <a:pPr>
              <a:buNone/>
            </a:pPr>
            <a:endParaRPr lang="en-US" sz="1200" dirty="0" smtClean="0">
              <a:latin typeface="Courier New"/>
              <a:cs typeface="Courier New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7 - </a:t>
            </a:r>
            <a:fld id="{90994C07-E970-A243-9601-A1D642E986EC}" type="slidenum">
              <a:rPr lang="en-US" smtClean="0"/>
              <a:pPr/>
              <a:t>134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n-US" dirty="0" smtClean="0"/>
              <a:t>Multidimensional </a:t>
            </a:r>
            <a:r>
              <a:rPr lang="en-US" dirty="0"/>
              <a:t>Arrays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8839200" cy="5181600"/>
          </a:xfrm>
          <a:noFill/>
        </p:spPr>
        <p:txBody>
          <a:bodyPr lIns="92075" tIns="46038" rIns="92075" bIns="46038">
            <a:normAutofit/>
          </a:bodyPr>
          <a:lstStyle/>
          <a:p>
            <a:pPr eaLnBrk="1" hangingPunct="1"/>
            <a:r>
              <a:rPr lang="en-US" dirty="0" smtClean="0"/>
              <a:t>Any array with more than one dimension is a </a:t>
            </a:r>
            <a:r>
              <a:rPr lang="en-US" i="1" dirty="0">
                <a:solidFill>
                  <a:srgbClr val="0070C0"/>
                </a:solidFill>
              </a:rPr>
              <a:t>multidimensional </a:t>
            </a:r>
            <a:r>
              <a:rPr lang="en-US" i="1" dirty="0" smtClean="0">
                <a:solidFill>
                  <a:srgbClr val="0070C0"/>
                </a:solidFill>
              </a:rPr>
              <a:t>array</a:t>
            </a:r>
            <a:r>
              <a:rPr lang="en-US" dirty="0" smtClean="0"/>
              <a:t>.</a:t>
            </a:r>
            <a:endParaRPr lang="en-US" dirty="0">
              <a:solidFill>
                <a:srgbClr val="0070C0"/>
              </a:solidFill>
            </a:endParaRPr>
          </a:p>
          <a:p>
            <a:pPr eaLnBrk="1" hangingPunct="1"/>
            <a:r>
              <a:rPr lang="en-US" dirty="0"/>
              <a:t>Each dimension subdivides the previous one into the specified number of </a:t>
            </a:r>
            <a:r>
              <a:rPr lang="en-US" dirty="0" smtClean="0"/>
              <a:t>elements.</a:t>
            </a:r>
            <a:endParaRPr lang="en-US" dirty="0"/>
          </a:p>
          <a:p>
            <a:pPr eaLnBrk="1" hangingPunct="1"/>
            <a:r>
              <a:rPr lang="en-US" dirty="0"/>
              <a:t>Each dimension has its own </a:t>
            </a:r>
            <a:r>
              <a:rPr lang="en-US" sz="2800" dirty="0">
                <a:latin typeface="Courier New" pitchFamily="-110" charset="0"/>
              </a:rPr>
              <a:t>length</a:t>
            </a:r>
            <a:r>
              <a:rPr lang="en-US" dirty="0"/>
              <a:t> </a:t>
            </a:r>
            <a:r>
              <a:rPr lang="en-US" dirty="0" smtClean="0"/>
              <a:t>constant.</a:t>
            </a:r>
            <a:endParaRPr lang="en-US" dirty="0"/>
          </a:p>
          <a:p>
            <a:pPr eaLnBrk="1" hangingPunct="1"/>
            <a:r>
              <a:rPr lang="en-US" dirty="0"/>
              <a:t>Because each dimension is an array of array references, the arrays within one dimension can be of different </a:t>
            </a:r>
            <a:r>
              <a:rPr lang="en-US" dirty="0" smtClean="0"/>
              <a:t>lengths.</a:t>
            </a:r>
            <a:endParaRPr lang="en-US" dirty="0"/>
          </a:p>
          <a:p>
            <a:pPr lvl="1" eaLnBrk="1" hangingPunct="1">
              <a:spcBef>
                <a:spcPct val="50000"/>
              </a:spcBef>
            </a:pPr>
            <a:r>
              <a:rPr lang="en-US" sz="2400" dirty="0"/>
              <a:t>T</a:t>
            </a:r>
            <a:r>
              <a:rPr lang="en-US" sz="2400" dirty="0" smtClean="0"/>
              <a:t>hese </a:t>
            </a:r>
            <a:r>
              <a:rPr lang="en-US" sz="2400" dirty="0"/>
              <a:t>are sometimes called </a:t>
            </a:r>
            <a:r>
              <a:rPr lang="en-US" sz="2400" i="1" dirty="0">
                <a:solidFill>
                  <a:srgbClr val="0070C0"/>
                </a:solidFill>
              </a:rPr>
              <a:t>ragged </a:t>
            </a:r>
            <a:r>
              <a:rPr lang="en-US" sz="2400" i="1" dirty="0" smtClean="0">
                <a:solidFill>
                  <a:srgbClr val="0070C0"/>
                </a:solidFill>
              </a:rPr>
              <a:t>arrays</a:t>
            </a:r>
            <a:r>
              <a:rPr lang="en-US" sz="2400" dirty="0" smtClean="0"/>
              <a:t>.</a:t>
            </a:r>
            <a:endParaRPr lang="en-US" sz="2400" dirty="0">
              <a:solidFill>
                <a:srgbClr val="0070C0"/>
              </a:solidFill>
              <a:latin typeface="Courier New" pitchFamily="-110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7 - </a:t>
            </a:r>
            <a:fld id="{90994C07-E970-A243-9601-A1D642E986EC}" type="slidenum">
              <a:rPr lang="en-US" smtClean="0"/>
              <a:pPr/>
              <a:t>135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Multidimensional </a:t>
            </a:r>
            <a:r>
              <a:rPr lang="en-US" dirty="0" smtClean="0"/>
              <a:t>Arrays (Ragged Arrays)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Since a 2D array is a 1D array of references to </a:t>
            </a:r>
            <a:r>
              <a:rPr lang="en-CA" dirty="0" smtClean="0"/>
              <a:t>1D arrays</a:t>
            </a:r>
            <a:r>
              <a:rPr lang="en-CA" dirty="0"/>
              <a:t>, each of these latter 1D arrays (rows) </a:t>
            </a:r>
            <a:r>
              <a:rPr lang="en-CA" dirty="0" smtClean="0"/>
              <a:t>can have </a:t>
            </a:r>
            <a:r>
              <a:rPr lang="en-CA" dirty="0"/>
              <a:t>a different length.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7 - </a:t>
            </a:r>
            <a:fld id="{90994C07-E970-A243-9601-A1D642E986EC}" type="slidenum">
              <a:rPr lang="en-US" smtClean="0"/>
              <a:pPr/>
              <a:t>136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4215" y="3229361"/>
            <a:ext cx="5781675" cy="216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30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2D Array of Objects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CA" sz="3800" dirty="0"/>
              <a:t>A 2D array of objects is an array of an array of references to </a:t>
            </a:r>
            <a:r>
              <a:rPr lang="en-CA" sz="3800" dirty="0" smtClean="0"/>
              <a:t>objects.</a:t>
            </a:r>
          </a:p>
          <a:p>
            <a:pPr marL="0" indent="0">
              <a:buNone/>
            </a:pPr>
            <a:r>
              <a:rPr lang="en-CA" dirty="0"/>
              <a:t>// creates the single reference </a:t>
            </a:r>
            <a:r>
              <a:rPr lang="en-CA" dirty="0" smtClean="0"/>
              <a:t> </a:t>
            </a:r>
            <a:r>
              <a:rPr lang="en-CA" dirty="0" err="1" smtClean="0"/>
              <a:t>nums</a:t>
            </a:r>
            <a:r>
              <a:rPr lang="en-CA" dirty="0" smtClean="0"/>
              <a:t> </a:t>
            </a:r>
            <a:r>
              <a:rPr lang="en-CA" dirty="0"/>
              <a:t>(yellow square)</a:t>
            </a:r>
          </a:p>
          <a:p>
            <a:pPr marL="0" indent="0">
              <a:buNone/>
            </a:pPr>
            <a:r>
              <a:rPr lang="en-CA" dirty="0"/>
              <a:t>Square [][] board;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/>
              <a:t>// creates the array of references to </a:t>
            </a:r>
            <a:r>
              <a:rPr lang="en-CA" dirty="0" smtClean="0"/>
              <a:t>arrays </a:t>
            </a:r>
            <a:r>
              <a:rPr lang="en-CA" dirty="0"/>
              <a:t>(blue squares)</a:t>
            </a:r>
          </a:p>
          <a:p>
            <a:pPr marL="0" indent="0">
              <a:buNone/>
            </a:pPr>
            <a:r>
              <a:rPr lang="en-CA" dirty="0"/>
              <a:t>board = new Square[2][];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/>
              <a:t>// creates are arrays of references to objects (red squares).</a:t>
            </a:r>
          </a:p>
          <a:p>
            <a:pPr marL="0" indent="0">
              <a:buNone/>
            </a:pPr>
            <a:r>
              <a:rPr lang="en-CA" dirty="0"/>
              <a:t>for (</a:t>
            </a:r>
            <a:r>
              <a:rPr lang="en-CA" dirty="0" err="1"/>
              <a:t>int</a:t>
            </a:r>
            <a:r>
              <a:rPr lang="en-CA" dirty="0"/>
              <a:t> </a:t>
            </a:r>
            <a:r>
              <a:rPr lang="en-CA" dirty="0" err="1"/>
              <a:t>i</a:t>
            </a:r>
            <a:r>
              <a:rPr lang="en-CA" dirty="0"/>
              <a:t>=0; </a:t>
            </a:r>
            <a:r>
              <a:rPr lang="en-CA" dirty="0" err="1"/>
              <a:t>i</a:t>
            </a:r>
            <a:r>
              <a:rPr lang="en-CA" dirty="0"/>
              <a:t> &lt; </a:t>
            </a:r>
            <a:r>
              <a:rPr lang="en-CA" dirty="0" err="1"/>
              <a:t>board.length</a:t>
            </a:r>
            <a:r>
              <a:rPr lang="en-CA" dirty="0"/>
              <a:t> ; </a:t>
            </a:r>
            <a:r>
              <a:rPr lang="en-CA" dirty="0" err="1"/>
              <a:t>i</a:t>
            </a:r>
            <a:r>
              <a:rPr lang="en-CA" dirty="0"/>
              <a:t>++)</a:t>
            </a:r>
          </a:p>
          <a:p>
            <a:pPr marL="0" indent="0">
              <a:buNone/>
            </a:pPr>
            <a:r>
              <a:rPr lang="en-CA" dirty="0"/>
              <a:t>   board[</a:t>
            </a:r>
            <a:r>
              <a:rPr lang="en-CA" dirty="0" err="1"/>
              <a:t>i</a:t>
            </a:r>
            <a:r>
              <a:rPr lang="en-CA" dirty="0"/>
              <a:t>] = new Square[3]; // create arrays of references to </a:t>
            </a:r>
            <a:r>
              <a:rPr lang="en-CA" dirty="0" smtClean="0"/>
              <a:t>objects</a:t>
            </a:r>
          </a:p>
          <a:p>
            <a:pPr marL="0" indent="0">
              <a:buNone/>
            </a:pPr>
            <a:endParaRPr lang="en-CA" dirty="0" smtClean="0"/>
          </a:p>
          <a:p>
            <a:r>
              <a:rPr lang="en-CA" sz="3800" dirty="0"/>
              <a:t>T</a:t>
            </a:r>
            <a:r>
              <a:rPr lang="en-CA" sz="3800" dirty="0" smtClean="0"/>
              <a:t>he </a:t>
            </a:r>
            <a:r>
              <a:rPr lang="en-CA" sz="3800" dirty="0"/>
              <a:t>above instructions can be combined into the instruction: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/>
              <a:t>Square [][] board = new Square[2][3];</a:t>
            </a:r>
          </a:p>
          <a:p>
            <a:pPr marL="0" indent="0">
              <a:buNone/>
            </a:pPr>
            <a:endParaRPr lang="en-CA" dirty="0"/>
          </a:p>
          <a:p>
            <a:r>
              <a:rPr lang="en-CA" sz="3800" dirty="0"/>
              <a:t>However, we still have not created any objects! To create objects, there is no simple way other than with loops: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/>
              <a:t>for (</a:t>
            </a:r>
            <a:r>
              <a:rPr lang="en-CA" dirty="0" err="1"/>
              <a:t>int</a:t>
            </a:r>
            <a:r>
              <a:rPr lang="en-CA" dirty="0"/>
              <a:t> </a:t>
            </a:r>
            <a:r>
              <a:rPr lang="en-CA" dirty="0" err="1"/>
              <a:t>i</a:t>
            </a:r>
            <a:r>
              <a:rPr lang="en-CA" dirty="0"/>
              <a:t>=0; </a:t>
            </a:r>
            <a:r>
              <a:rPr lang="en-CA" dirty="0" err="1"/>
              <a:t>i</a:t>
            </a:r>
            <a:r>
              <a:rPr lang="en-CA" dirty="0"/>
              <a:t> &lt; </a:t>
            </a:r>
            <a:r>
              <a:rPr lang="en-CA" dirty="0" err="1"/>
              <a:t>board.length</a:t>
            </a:r>
            <a:r>
              <a:rPr lang="en-CA" dirty="0"/>
              <a:t> ; </a:t>
            </a:r>
            <a:r>
              <a:rPr lang="en-CA" dirty="0" err="1"/>
              <a:t>i</a:t>
            </a:r>
            <a:r>
              <a:rPr lang="en-CA" dirty="0"/>
              <a:t>++)</a:t>
            </a:r>
          </a:p>
          <a:p>
            <a:pPr marL="0" indent="0">
              <a:buNone/>
            </a:pPr>
            <a:r>
              <a:rPr lang="en-CA" dirty="0"/>
              <a:t>   for (</a:t>
            </a:r>
            <a:r>
              <a:rPr lang="en-CA" dirty="0" err="1"/>
              <a:t>int</a:t>
            </a:r>
            <a:r>
              <a:rPr lang="en-CA" dirty="0"/>
              <a:t> j=0; j &lt; board[</a:t>
            </a:r>
            <a:r>
              <a:rPr lang="en-CA" dirty="0" err="1"/>
              <a:t>i</a:t>
            </a:r>
            <a:r>
              <a:rPr lang="en-CA" dirty="0"/>
              <a:t>].length ; </a:t>
            </a:r>
            <a:r>
              <a:rPr lang="en-CA" dirty="0" err="1"/>
              <a:t>j++</a:t>
            </a:r>
            <a:r>
              <a:rPr lang="en-CA" dirty="0"/>
              <a:t>)</a:t>
            </a:r>
          </a:p>
          <a:p>
            <a:pPr marL="0" indent="0">
              <a:buNone/>
            </a:pPr>
            <a:r>
              <a:rPr lang="en-CA" dirty="0"/>
              <a:t>     board[</a:t>
            </a:r>
            <a:r>
              <a:rPr lang="en-CA" dirty="0" err="1"/>
              <a:t>i</a:t>
            </a:r>
            <a:r>
              <a:rPr lang="en-CA" dirty="0"/>
              <a:t>][j] = new Square(</a:t>
            </a:r>
            <a:r>
              <a:rPr lang="en-CA" dirty="0" err="1"/>
              <a:t>i,j,color</a:t>
            </a:r>
            <a:r>
              <a:rPr lang="en-CA" dirty="0"/>
              <a:t>);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7 - </a:t>
            </a:r>
            <a:fld id="{90994C07-E970-A243-9601-A1D642E986EC}" type="slidenum">
              <a:rPr lang="en-US" smtClean="0"/>
              <a:pPr/>
              <a:t>137</a:t>
            </a:fld>
            <a:endParaRPr lang="en-US" dirty="0"/>
          </a:p>
        </p:txBody>
      </p:sp>
      <p:pic>
        <p:nvPicPr>
          <p:cNvPr id="3074" name="Picture 2" descr="http://www.willamette.edu/~gorr/classes/cs231/lectures/chapter9/array2DObject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216" y="1549387"/>
            <a:ext cx="3204519" cy="223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373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Multidimensional Arrays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way to visualize a four-dimensional array: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Two-dimensional arrays are common, but beyond that usually an array has other objects involved.</a:t>
            </a:r>
            <a:endParaRPr lang="en-US" dirty="0"/>
          </a:p>
        </p:txBody>
      </p:sp>
      <p:pic>
        <p:nvPicPr>
          <p:cNvPr id="6" name="Picture 5" descr="Fig7.5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604" y="2211911"/>
            <a:ext cx="7577900" cy="1589617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7 - </a:t>
            </a:r>
            <a:fld id="{90994C07-E970-A243-9601-A1D642E986EC}" type="slidenum">
              <a:rPr lang="en-US" smtClean="0"/>
              <a:pPr/>
              <a:t>138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US" dirty="0"/>
              <a:t>Declaring Arrays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>
              <a:spcBef>
                <a:spcPct val="80000"/>
              </a:spcBef>
            </a:pPr>
            <a:r>
              <a:rPr lang="en-US" dirty="0"/>
              <a:t>Some other examples of array </a:t>
            </a:r>
            <a:r>
              <a:rPr lang="en-US" dirty="0" smtClean="0"/>
              <a:t>declarations.</a:t>
            </a:r>
            <a:endParaRPr lang="en-US" dirty="0"/>
          </a:p>
          <a:p>
            <a:pPr eaLnBrk="1" hangingPunct="1">
              <a:spcBef>
                <a:spcPct val="80000"/>
              </a:spcBef>
              <a:buFontTx/>
              <a:buNone/>
            </a:pPr>
            <a:endParaRPr lang="en-US" sz="800" dirty="0"/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sz="2400" dirty="0" smtClean="0">
                <a:latin typeface="Courier New" pitchFamily="-110" charset="0"/>
              </a:rPr>
              <a:t>	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sz="2400" dirty="0">
                <a:latin typeface="Courier New" pitchFamily="-110" charset="0"/>
              </a:rPr>
              <a:t>	</a:t>
            </a:r>
            <a:r>
              <a:rPr lang="en-US" sz="2400" dirty="0" smtClean="0">
                <a:latin typeface="Courier New" pitchFamily="-110" charset="0"/>
              </a:rPr>
              <a:t>double[] </a:t>
            </a:r>
            <a:r>
              <a:rPr lang="en-US" sz="2400" dirty="0">
                <a:latin typeface="Courier New" pitchFamily="-110" charset="0"/>
              </a:rPr>
              <a:t>prices = new </a:t>
            </a:r>
            <a:r>
              <a:rPr lang="en-US" sz="2400" dirty="0" smtClean="0">
                <a:latin typeface="Courier New" pitchFamily="-110" charset="0"/>
              </a:rPr>
              <a:t>double[500];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endParaRPr lang="en-US" sz="2400" dirty="0">
              <a:latin typeface="Courier New" pitchFamily="-110" charset="0"/>
            </a:endParaRP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sz="2400" dirty="0" smtClean="0">
                <a:latin typeface="Courier New" pitchFamily="-110" charset="0"/>
              </a:rPr>
              <a:t>	</a:t>
            </a:r>
            <a:r>
              <a:rPr lang="en-US" sz="2400" dirty="0" err="1" smtClean="0">
                <a:latin typeface="Courier New" pitchFamily="-110" charset="0"/>
              </a:rPr>
              <a:t>boolean</a:t>
            </a:r>
            <a:r>
              <a:rPr lang="en-US" sz="2400" dirty="0">
                <a:latin typeface="Courier New" pitchFamily="-110" charset="0"/>
              </a:rPr>
              <a:t>[] flags;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sz="2400" dirty="0">
                <a:latin typeface="Courier New" pitchFamily="-110" charset="0"/>
              </a:rPr>
              <a:t> </a:t>
            </a:r>
            <a:r>
              <a:rPr lang="en-US" sz="2400" dirty="0" smtClean="0">
                <a:latin typeface="Courier New" pitchFamily="-110" charset="0"/>
              </a:rPr>
              <a:t> flags </a:t>
            </a:r>
            <a:r>
              <a:rPr lang="en-US" sz="2400" dirty="0">
                <a:latin typeface="Courier New" pitchFamily="-110" charset="0"/>
              </a:rPr>
              <a:t>= new </a:t>
            </a:r>
            <a:r>
              <a:rPr lang="en-US" sz="2400" dirty="0" err="1">
                <a:latin typeface="Courier New" pitchFamily="-110" charset="0"/>
              </a:rPr>
              <a:t>boolean</a:t>
            </a:r>
            <a:r>
              <a:rPr lang="en-US" sz="2400" dirty="0">
                <a:latin typeface="Courier New" pitchFamily="-110" charset="0"/>
              </a:rPr>
              <a:t>[20</a:t>
            </a:r>
            <a:r>
              <a:rPr lang="en-US" sz="2400" dirty="0" smtClean="0">
                <a:latin typeface="Courier New" pitchFamily="-110" charset="0"/>
              </a:rPr>
              <a:t>];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endParaRPr lang="en-US" sz="2400" dirty="0">
              <a:latin typeface="Courier New" pitchFamily="-110" charset="0"/>
            </a:endParaRP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sz="2400" dirty="0" smtClean="0">
                <a:latin typeface="Courier New" pitchFamily="-110" charset="0"/>
              </a:rPr>
              <a:t>	</a:t>
            </a:r>
            <a:r>
              <a:rPr lang="en-US" sz="2400" dirty="0" err="1" smtClean="0">
                <a:latin typeface="Courier New" pitchFamily="-110" charset="0"/>
              </a:rPr>
              <a:t>int</a:t>
            </a:r>
            <a:r>
              <a:rPr lang="en-US" sz="2400" dirty="0" smtClean="0">
                <a:latin typeface="Courier New" pitchFamily="-110" charset="0"/>
              </a:rPr>
              <a:t> n = </a:t>
            </a:r>
            <a:r>
              <a:rPr lang="en-US" sz="2400" dirty="0" err="1" smtClean="0">
                <a:latin typeface="Courier New" pitchFamily="-110" charset="0"/>
              </a:rPr>
              <a:t>Util.readInt</a:t>
            </a:r>
            <a:r>
              <a:rPr lang="en-US" sz="2400" dirty="0" smtClean="0">
                <a:latin typeface="Courier New" pitchFamily="-110" charset="0"/>
              </a:rPr>
              <a:t>(50);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sz="2400" dirty="0">
                <a:latin typeface="Courier New" pitchFamily="-110" charset="0"/>
              </a:rPr>
              <a:t>	</a:t>
            </a:r>
            <a:r>
              <a:rPr lang="en-US" sz="2400" dirty="0" smtClean="0">
                <a:latin typeface="Courier New" pitchFamily="-110" charset="0"/>
              </a:rPr>
              <a:t>char</a:t>
            </a:r>
            <a:r>
              <a:rPr lang="en-US" sz="2400" dirty="0">
                <a:latin typeface="Courier New" pitchFamily="-110" charset="0"/>
              </a:rPr>
              <a:t>[] codes = new </a:t>
            </a:r>
            <a:r>
              <a:rPr lang="en-US" sz="2400" dirty="0" smtClean="0">
                <a:latin typeface="Courier New" pitchFamily="-110" charset="0"/>
              </a:rPr>
              <a:t>char[</a:t>
            </a:r>
            <a:r>
              <a:rPr lang="en-US" sz="2400" b="1" dirty="0" smtClean="0">
                <a:solidFill>
                  <a:srgbClr val="00B050"/>
                </a:solidFill>
                <a:latin typeface="Courier New" pitchFamily="-110" charset="0"/>
              </a:rPr>
              <a:t>n</a:t>
            </a:r>
            <a:r>
              <a:rPr lang="en-US" sz="2400" dirty="0" smtClean="0">
                <a:latin typeface="Courier New" pitchFamily="-110" charset="0"/>
              </a:rPr>
              <a:t>];</a:t>
            </a:r>
            <a:endParaRPr lang="en-US" sz="2400" dirty="0">
              <a:latin typeface="Courier New" pitchFamily="-110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7 - </a:t>
            </a:r>
            <a:fld id="{90994C07-E970-A243-9601-A1D642E986EC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/>
              <a:t>Using </a:t>
            </a:r>
            <a:r>
              <a:rPr lang="en-US" dirty="0"/>
              <a:t>Arrays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19199"/>
            <a:ext cx="8763000" cy="5173133"/>
          </a:xfrm>
        </p:spPr>
        <p:txBody>
          <a:bodyPr>
            <a:normAutofit/>
          </a:bodyPr>
          <a:lstStyle/>
          <a:p>
            <a:pPr eaLnBrk="1" hangingPunct="1">
              <a:spcAft>
                <a:spcPts val="1200"/>
              </a:spcAft>
            </a:pPr>
            <a:r>
              <a:rPr lang="en-US" dirty="0"/>
              <a:t>The</a:t>
            </a:r>
            <a:r>
              <a:rPr lang="en-US" dirty="0" smtClean="0"/>
              <a:t> </a:t>
            </a:r>
            <a:r>
              <a:rPr lang="en-US" b="1" u="sng" dirty="0" smtClean="0">
                <a:solidFill>
                  <a:srgbClr val="00B050"/>
                </a:solidFill>
              </a:rPr>
              <a:t>for-each loop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dirty="0"/>
              <a:t>can be used when processing array </a:t>
            </a:r>
            <a:r>
              <a:rPr lang="en-US" dirty="0" smtClean="0"/>
              <a:t>elements: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>
                <a:latin typeface="Courier New"/>
                <a:cs typeface="Courier New"/>
              </a:rPr>
              <a:t>	for (</a:t>
            </a:r>
            <a:r>
              <a:rPr lang="en-US" sz="2000" dirty="0" err="1" smtClean="0">
                <a:latin typeface="Courier New"/>
                <a:cs typeface="Courier New"/>
              </a:rPr>
              <a:t>int</a:t>
            </a:r>
            <a:r>
              <a:rPr lang="en-US" sz="2000" dirty="0" smtClean="0">
                <a:latin typeface="Courier New"/>
                <a:cs typeface="Courier New"/>
              </a:rPr>
              <a:t> score </a:t>
            </a:r>
            <a:r>
              <a:rPr lang="en-US" sz="2000" b="1" dirty="0" smtClean="0">
                <a:solidFill>
                  <a:srgbClr val="00B050"/>
                </a:solidFill>
                <a:latin typeface="Courier New"/>
                <a:cs typeface="Courier New"/>
              </a:rPr>
              <a:t>:</a:t>
            </a:r>
            <a:r>
              <a:rPr lang="en-US" sz="2000" dirty="0" smtClean="0">
                <a:latin typeface="Courier New"/>
                <a:cs typeface="Courier New"/>
              </a:rPr>
              <a:t> scores)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>
                <a:latin typeface="Courier New"/>
                <a:cs typeface="Courier New"/>
              </a:rPr>
              <a:t>	   </a:t>
            </a:r>
            <a:r>
              <a:rPr lang="en-US" sz="2000" dirty="0" err="1" smtClean="0">
                <a:latin typeface="Courier New"/>
                <a:cs typeface="Courier New"/>
              </a:rPr>
              <a:t>System.out.println</a:t>
            </a:r>
            <a:r>
              <a:rPr lang="en-US" sz="2000" dirty="0" smtClean="0">
                <a:latin typeface="Courier New"/>
                <a:cs typeface="Courier New"/>
              </a:rPr>
              <a:t>(score);  // score: 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>
                <a:latin typeface="Courier New"/>
                <a:cs typeface="Courier New"/>
              </a:rPr>
              <a:t> </a:t>
            </a:r>
            <a:r>
              <a:rPr lang="en-US" sz="2000" dirty="0" smtClean="0">
                <a:latin typeface="Courier New"/>
                <a:cs typeface="Courier New"/>
              </a:rPr>
              <a:t>                                //   not index,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>
                <a:latin typeface="Courier New"/>
                <a:cs typeface="Courier New"/>
              </a:rPr>
              <a:t>	</a:t>
            </a:r>
            <a:r>
              <a:rPr lang="en-US" sz="2000" dirty="0" smtClean="0">
                <a:latin typeface="Courier New"/>
                <a:cs typeface="Courier New"/>
              </a:rPr>
              <a:t>                               //   element value,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>
                <a:latin typeface="Courier New"/>
                <a:cs typeface="Courier New"/>
              </a:rPr>
              <a:t> </a:t>
            </a:r>
            <a:r>
              <a:rPr lang="en-US" sz="2000" dirty="0" smtClean="0">
                <a:latin typeface="Courier New"/>
                <a:cs typeface="Courier New"/>
              </a:rPr>
              <a:t>                                //   not scores[0], …</a:t>
            </a:r>
            <a:endParaRPr lang="en-US" sz="2000" dirty="0" smtClean="0"/>
          </a:p>
          <a:p>
            <a:r>
              <a:rPr lang="en-US" dirty="0" smtClean="0">
                <a:latin typeface="Times New Roman" pitchFamily="-110" charset="0"/>
              </a:rPr>
              <a:t>This is only appropriate when processing all array elements from the lowest index to the highest index.</a:t>
            </a:r>
          </a:p>
          <a:p>
            <a:pPr eaLnBrk="1" hangingPunct="1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7 - </a:t>
            </a:r>
            <a:fld id="{90994C07-E970-A243-9601-A1D642E986EC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922" y="274638"/>
            <a:ext cx="8694229" cy="608171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600" dirty="0" smtClean="0">
                <a:latin typeface="Courier New"/>
                <a:cs typeface="Courier New"/>
              </a:rPr>
              <a:t>public class </a:t>
            </a:r>
            <a:r>
              <a:rPr lang="en-US" sz="1600" dirty="0" err="1" smtClean="0">
                <a:latin typeface="Courier New"/>
                <a:cs typeface="Courier New"/>
              </a:rPr>
              <a:t>BasicArray</a:t>
            </a:r>
            <a:endParaRPr lang="en-US" sz="1600" dirty="0" smtClean="0">
              <a:latin typeface="Courier New"/>
              <a:cs typeface="Courier New"/>
            </a:endParaRPr>
          </a:p>
          <a:p>
            <a:pPr>
              <a:buNone/>
            </a:pPr>
            <a:r>
              <a:rPr lang="en-US" sz="1600" dirty="0" smtClean="0">
                <a:latin typeface="Courier New"/>
                <a:cs typeface="Courier New"/>
              </a:rPr>
              <a:t>{</a:t>
            </a:r>
          </a:p>
          <a:p>
            <a:pPr>
              <a:buNone/>
            </a:pPr>
            <a:r>
              <a:rPr lang="en-US" sz="1600" dirty="0" smtClean="0">
                <a:latin typeface="Courier New"/>
                <a:cs typeface="Courier New"/>
              </a:rPr>
              <a:t>   public static void main(String[] </a:t>
            </a:r>
            <a:r>
              <a:rPr lang="en-US" sz="1600" dirty="0" err="1" smtClean="0">
                <a:latin typeface="Courier New"/>
                <a:cs typeface="Courier New"/>
              </a:rPr>
              <a:t>args</a:t>
            </a:r>
            <a:r>
              <a:rPr lang="en-US" sz="1600" dirty="0" smtClean="0">
                <a:latin typeface="Courier New"/>
                <a:cs typeface="Courier New"/>
              </a:rPr>
              <a:t>)</a:t>
            </a:r>
          </a:p>
          <a:p>
            <a:pPr>
              <a:buNone/>
            </a:pPr>
            <a:r>
              <a:rPr lang="en-US" sz="1600" dirty="0" smtClean="0">
                <a:latin typeface="Courier New"/>
                <a:cs typeface="Courier New"/>
              </a:rPr>
              <a:t>   {</a:t>
            </a:r>
          </a:p>
          <a:p>
            <a:pPr>
              <a:buNone/>
            </a:pPr>
            <a:r>
              <a:rPr lang="en-US" sz="1600" dirty="0" smtClean="0">
                <a:latin typeface="Courier New"/>
                <a:cs typeface="Courier New"/>
              </a:rPr>
              <a:t>      final </a:t>
            </a:r>
            <a:r>
              <a:rPr lang="en-US" sz="1600" dirty="0" err="1" smtClean="0">
                <a:latin typeface="Courier New"/>
                <a:cs typeface="Courier New"/>
              </a:rPr>
              <a:t>int</a:t>
            </a:r>
            <a:r>
              <a:rPr lang="en-US" sz="1600" dirty="0" smtClean="0">
                <a:latin typeface="Courier New"/>
                <a:cs typeface="Courier New"/>
              </a:rPr>
              <a:t> LIMIT = 15, MULTIPLE = 10;</a:t>
            </a:r>
          </a:p>
          <a:p>
            <a:pPr>
              <a:buNone/>
            </a:pPr>
            <a:endParaRPr lang="en-US" sz="1600" dirty="0" smtClean="0">
              <a:latin typeface="Courier New"/>
              <a:cs typeface="Courier New"/>
            </a:endParaRPr>
          </a:p>
          <a:p>
            <a:pPr>
              <a:buNone/>
            </a:pPr>
            <a:r>
              <a:rPr lang="en-US" sz="1600" dirty="0" smtClean="0">
                <a:latin typeface="Courier New"/>
                <a:cs typeface="Courier New"/>
              </a:rPr>
              <a:t>      </a:t>
            </a:r>
            <a:r>
              <a:rPr lang="en-US" sz="1600" b="1" dirty="0" err="1" smtClean="0">
                <a:latin typeface="Courier New"/>
                <a:cs typeface="Courier New"/>
              </a:rPr>
              <a:t>int</a:t>
            </a:r>
            <a:r>
              <a:rPr lang="en-US" sz="1600" b="1" dirty="0" smtClean="0">
                <a:latin typeface="Courier New"/>
                <a:cs typeface="Courier New"/>
              </a:rPr>
              <a:t>[] list = new </a:t>
            </a:r>
            <a:r>
              <a:rPr lang="en-US" sz="1600" b="1" dirty="0" err="1" smtClean="0">
                <a:latin typeface="Courier New"/>
                <a:cs typeface="Courier New"/>
              </a:rPr>
              <a:t>int[LIMIT</a:t>
            </a:r>
            <a:r>
              <a:rPr lang="en-US" sz="1600" b="1" dirty="0" smtClean="0">
                <a:latin typeface="Courier New"/>
                <a:cs typeface="Courier New"/>
              </a:rPr>
              <a:t>];</a:t>
            </a:r>
          </a:p>
          <a:p>
            <a:pPr>
              <a:buNone/>
            </a:pPr>
            <a:r>
              <a:rPr lang="en-US" sz="1600" dirty="0" smtClean="0">
                <a:latin typeface="Courier New"/>
                <a:cs typeface="Courier New"/>
              </a:rPr>
              <a:t>      </a:t>
            </a:r>
          </a:p>
          <a:p>
            <a:pPr>
              <a:buNone/>
            </a:pPr>
            <a:r>
              <a:rPr lang="en-US" sz="1600" dirty="0" smtClean="0">
                <a:solidFill>
                  <a:srgbClr val="3366FF"/>
                </a:solidFill>
                <a:latin typeface="Courier New"/>
                <a:cs typeface="Courier New"/>
              </a:rPr>
              <a:t>      //  Initialize the array values</a:t>
            </a:r>
          </a:p>
          <a:p>
            <a:pPr>
              <a:buNone/>
            </a:pPr>
            <a:r>
              <a:rPr lang="en-US" sz="1600" dirty="0" smtClean="0">
                <a:latin typeface="Courier New"/>
                <a:cs typeface="Courier New"/>
              </a:rPr>
              <a:t>      for (</a:t>
            </a:r>
            <a:r>
              <a:rPr lang="en-US" sz="1600" dirty="0" err="1" smtClean="0">
                <a:latin typeface="Courier New"/>
                <a:cs typeface="Courier New"/>
              </a:rPr>
              <a:t>int</a:t>
            </a:r>
            <a:r>
              <a:rPr lang="en-US" sz="1600" dirty="0" smtClean="0">
                <a:latin typeface="Courier New"/>
                <a:cs typeface="Courier New"/>
              </a:rPr>
              <a:t> </a:t>
            </a:r>
            <a:r>
              <a:rPr lang="en-US" sz="1600" b="1" dirty="0" smtClean="0">
                <a:latin typeface="Courier New"/>
                <a:cs typeface="Courier New"/>
              </a:rPr>
              <a:t>index = 0</a:t>
            </a:r>
            <a:r>
              <a:rPr lang="en-US" sz="1600" dirty="0" smtClean="0">
                <a:latin typeface="Courier New"/>
                <a:cs typeface="Courier New"/>
              </a:rPr>
              <a:t>; </a:t>
            </a:r>
            <a:r>
              <a:rPr lang="en-US" sz="1600" b="1" dirty="0" smtClean="0">
                <a:latin typeface="Courier New"/>
                <a:cs typeface="Courier New"/>
              </a:rPr>
              <a:t>index &lt; LIMIT</a:t>
            </a:r>
            <a:r>
              <a:rPr lang="en-US" sz="1600" dirty="0" smtClean="0">
                <a:latin typeface="Courier New"/>
                <a:cs typeface="Courier New"/>
              </a:rPr>
              <a:t>; index++)</a:t>
            </a:r>
          </a:p>
          <a:p>
            <a:pPr>
              <a:buNone/>
            </a:pPr>
            <a:r>
              <a:rPr lang="en-US" sz="1600" dirty="0" smtClean="0">
                <a:latin typeface="Courier New"/>
                <a:cs typeface="Courier New"/>
              </a:rPr>
              <a:t>         </a:t>
            </a:r>
            <a:r>
              <a:rPr lang="en-US" sz="1600" b="1" dirty="0" err="1" smtClean="0">
                <a:solidFill>
                  <a:srgbClr val="00B050"/>
                </a:solidFill>
                <a:latin typeface="Courier New"/>
                <a:cs typeface="Courier New"/>
              </a:rPr>
              <a:t>list[index</a:t>
            </a:r>
            <a:r>
              <a:rPr lang="en-US" sz="1600" b="1" dirty="0" smtClean="0">
                <a:solidFill>
                  <a:srgbClr val="00B050"/>
                </a:solidFill>
                <a:latin typeface="Courier New"/>
                <a:cs typeface="Courier New"/>
              </a:rPr>
              <a:t>]</a:t>
            </a:r>
            <a:r>
              <a:rPr lang="en-US" sz="1600" dirty="0" smtClean="0">
                <a:latin typeface="Courier New"/>
                <a:cs typeface="Courier New"/>
              </a:rPr>
              <a:t> = index * MULTIPLE;</a:t>
            </a:r>
          </a:p>
          <a:p>
            <a:pPr>
              <a:buNone/>
            </a:pPr>
            <a:r>
              <a:rPr lang="en-US" sz="1600" dirty="0" smtClean="0">
                <a:latin typeface="Courier New"/>
                <a:cs typeface="Courier New"/>
              </a:rPr>
              <a:t>      </a:t>
            </a:r>
          </a:p>
          <a:p>
            <a:pPr>
              <a:buNone/>
            </a:pPr>
            <a:r>
              <a:rPr lang="en-US" sz="1600" dirty="0" smtClean="0">
                <a:latin typeface="Courier New"/>
                <a:cs typeface="Courier New"/>
              </a:rPr>
              <a:t>      list[5] = 999;  </a:t>
            </a:r>
            <a:r>
              <a:rPr lang="en-US" sz="1600" dirty="0" smtClean="0">
                <a:solidFill>
                  <a:srgbClr val="3366FF"/>
                </a:solidFill>
                <a:latin typeface="Courier New"/>
                <a:cs typeface="Courier New"/>
              </a:rPr>
              <a:t>// change one array value</a:t>
            </a:r>
          </a:p>
          <a:p>
            <a:pPr>
              <a:buNone/>
            </a:pPr>
            <a:r>
              <a:rPr lang="en-US" sz="1600" dirty="0" smtClean="0">
                <a:latin typeface="Courier New"/>
                <a:cs typeface="Courier New"/>
              </a:rPr>
              <a:t>      </a:t>
            </a:r>
          </a:p>
          <a:p>
            <a:pPr>
              <a:buNone/>
            </a:pPr>
            <a:r>
              <a:rPr lang="en-US" sz="1600" dirty="0" smtClean="0">
                <a:solidFill>
                  <a:srgbClr val="3366FF"/>
                </a:solidFill>
                <a:latin typeface="Courier New"/>
                <a:cs typeface="Courier New"/>
              </a:rPr>
              <a:t>      //  Print the array values</a:t>
            </a:r>
          </a:p>
          <a:p>
            <a:pPr>
              <a:buNone/>
            </a:pPr>
            <a:r>
              <a:rPr lang="en-US" sz="1600" dirty="0" smtClean="0">
                <a:latin typeface="Courier New"/>
                <a:cs typeface="Courier New"/>
              </a:rPr>
              <a:t>      </a:t>
            </a:r>
            <a:r>
              <a:rPr lang="en-US" sz="1600" b="1" dirty="0" smtClean="0">
                <a:solidFill>
                  <a:srgbClr val="00B050"/>
                </a:solidFill>
                <a:latin typeface="Courier New"/>
                <a:cs typeface="Courier New"/>
              </a:rPr>
              <a:t>for</a:t>
            </a:r>
            <a:r>
              <a:rPr lang="en-US" sz="1600" dirty="0" smtClean="0">
                <a:latin typeface="Courier New"/>
                <a:cs typeface="Courier New"/>
              </a:rPr>
              <a:t> (</a:t>
            </a:r>
            <a:r>
              <a:rPr lang="en-US" sz="1600" dirty="0" err="1" smtClean="0">
                <a:latin typeface="Courier New"/>
                <a:cs typeface="Courier New"/>
              </a:rPr>
              <a:t>int</a:t>
            </a:r>
            <a:r>
              <a:rPr lang="en-US" sz="1600" dirty="0" smtClean="0">
                <a:latin typeface="Courier New"/>
                <a:cs typeface="Courier New"/>
              </a:rPr>
              <a:t> value </a:t>
            </a:r>
            <a:r>
              <a:rPr lang="en-US" sz="1600" b="1" dirty="0" smtClean="0">
                <a:solidFill>
                  <a:srgbClr val="00B050"/>
                </a:solidFill>
                <a:latin typeface="Courier New"/>
                <a:cs typeface="Courier New"/>
              </a:rPr>
              <a:t>:</a:t>
            </a:r>
            <a:r>
              <a:rPr lang="en-US" sz="1600" dirty="0" smtClean="0">
                <a:latin typeface="Courier New"/>
                <a:cs typeface="Courier New"/>
              </a:rPr>
              <a:t> list)</a:t>
            </a:r>
          </a:p>
          <a:p>
            <a:pPr>
              <a:buNone/>
            </a:pPr>
            <a:r>
              <a:rPr lang="en-US" sz="1600" dirty="0" smtClean="0">
                <a:latin typeface="Courier New"/>
                <a:cs typeface="Courier New"/>
              </a:rPr>
              <a:t>         </a:t>
            </a:r>
            <a:r>
              <a:rPr lang="en-US" sz="1600" dirty="0" err="1" smtClean="0">
                <a:latin typeface="Courier New"/>
                <a:cs typeface="Courier New"/>
              </a:rPr>
              <a:t>System.out.print</a:t>
            </a:r>
            <a:r>
              <a:rPr lang="en-US" sz="1600" dirty="0" smtClean="0">
                <a:latin typeface="Courier New"/>
                <a:cs typeface="Courier New"/>
              </a:rPr>
              <a:t>(value + "  ");</a:t>
            </a:r>
          </a:p>
          <a:p>
            <a:pPr>
              <a:buNone/>
            </a:pPr>
            <a:r>
              <a:rPr lang="en-US" sz="1600" dirty="0" smtClean="0">
                <a:latin typeface="Courier New"/>
                <a:cs typeface="Courier New"/>
              </a:rPr>
              <a:t>      </a:t>
            </a:r>
            <a:r>
              <a:rPr lang="en-US" sz="1600" dirty="0" err="1" smtClean="0">
                <a:latin typeface="Courier New"/>
                <a:cs typeface="Courier New"/>
              </a:rPr>
              <a:t>Systme.out.println</a:t>
            </a:r>
            <a:r>
              <a:rPr lang="en-US" sz="1600" dirty="0" smtClean="0">
                <a:latin typeface="Courier New"/>
                <a:cs typeface="Courier New"/>
              </a:rPr>
              <a:t>();</a:t>
            </a:r>
          </a:p>
          <a:p>
            <a:pPr>
              <a:buNone/>
            </a:pPr>
            <a:r>
              <a:rPr lang="en-US" sz="1600" dirty="0" smtClean="0">
                <a:latin typeface="Courier New"/>
                <a:cs typeface="Courier New"/>
              </a:rPr>
              <a:t>   }</a:t>
            </a:r>
          </a:p>
          <a:p>
            <a:pPr>
              <a:buNone/>
            </a:pPr>
            <a:r>
              <a:rPr lang="en-US" sz="1600" dirty="0" smtClean="0">
                <a:latin typeface="Courier New"/>
                <a:cs typeface="Courier New"/>
              </a:rPr>
              <a:t>}</a:t>
            </a:r>
          </a:p>
          <a:p>
            <a:pPr>
              <a:buNone/>
            </a:pPr>
            <a:r>
              <a:rPr lang="en-US" sz="1600" dirty="0" smtClean="0">
                <a:latin typeface="Courier New"/>
                <a:cs typeface="Courier New"/>
              </a:rPr>
              <a:t>		</a:t>
            </a:r>
          </a:p>
          <a:p>
            <a:pPr>
              <a:buNone/>
            </a:pPr>
            <a:endParaRPr lang="en-US" sz="1600" dirty="0" smtClean="0">
              <a:latin typeface="Courier New"/>
              <a:cs typeface="Courier New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7 - </a:t>
            </a:r>
            <a:fld id="{90994C07-E970-A243-9601-A1D642E986EC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2" name="Oval 1"/>
          <p:cNvSpPr/>
          <p:nvPr/>
        </p:nvSpPr>
        <p:spPr>
          <a:xfrm>
            <a:off x="4193629" y="2561897"/>
            <a:ext cx="338958" cy="1040524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BasicArray</a:t>
            </a:r>
            <a:r>
              <a:rPr lang="en-US" dirty="0" smtClean="0"/>
              <a:t> Example</a:t>
            </a:r>
            <a:endParaRPr lang="en-US" dirty="0"/>
          </a:p>
        </p:txBody>
      </p:sp>
      <p:pic>
        <p:nvPicPr>
          <p:cNvPr id="6" name="Picture 5" descr="Fig7.2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486" y="1331382"/>
            <a:ext cx="6357980" cy="4848532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7 - </a:t>
            </a:r>
            <a:fld id="{90994C07-E970-A243-9601-A1D642E986EC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410397" y="3429000"/>
            <a:ext cx="15311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Consolas" panose="020B0609020204030204" pitchFamily="49" charset="0"/>
                <a:cs typeface="Courier New"/>
              </a:rPr>
              <a:t>list[5</a:t>
            </a:r>
            <a:r>
              <a:rPr lang="en-US" sz="1600" dirty="0" smtClean="0">
                <a:latin typeface="Consolas" panose="020B0609020204030204" pitchFamily="49" charset="0"/>
                <a:cs typeface="Courier New"/>
              </a:rPr>
              <a:t>]=999;</a:t>
            </a:r>
            <a:endParaRPr lang="en-US" sz="1600" dirty="0">
              <a:latin typeface="Consolas" panose="020B06090202040302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922" y="274638"/>
            <a:ext cx="8694229" cy="60817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import java.io.*;</a:t>
            </a: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import </a:t>
            </a:r>
            <a:r>
              <a:rPr lang="en-US" sz="1400" dirty="0" err="1">
                <a:latin typeface="Consolas" panose="020B0609020204030204" pitchFamily="49" charset="0"/>
              </a:rPr>
              <a:t>java.util.Scanner</a:t>
            </a:r>
            <a:r>
              <a:rPr lang="en-US" sz="1400" dirty="0" smtClean="0"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</a:endParaRPr>
          </a:p>
          <a:p>
            <a:pPr>
              <a:buNone/>
            </a:pPr>
            <a:r>
              <a:rPr lang="en-US" sz="1400" dirty="0" smtClean="0">
                <a:latin typeface="Consolas" panose="020B0609020204030204" pitchFamily="49" charset="0"/>
                <a:cs typeface="Courier New"/>
              </a:rPr>
              <a:t>public class BasicArray2</a:t>
            </a:r>
          </a:p>
          <a:p>
            <a:pPr>
              <a:buNone/>
            </a:pPr>
            <a:r>
              <a:rPr lang="en-US" sz="1400" dirty="0" smtClean="0">
                <a:latin typeface="Consolas" panose="020B0609020204030204" pitchFamily="49" charset="0"/>
                <a:cs typeface="Courier New"/>
              </a:rPr>
              <a:t>{</a:t>
            </a:r>
          </a:p>
          <a:p>
            <a:pPr>
              <a:buNone/>
            </a:pPr>
            <a:r>
              <a:rPr lang="en-US" sz="1400" dirty="0" smtClean="0">
                <a:latin typeface="Consolas" panose="020B0609020204030204" pitchFamily="49" charset="0"/>
                <a:cs typeface="Courier New"/>
              </a:rPr>
              <a:t>   public static void main(String[] </a:t>
            </a:r>
            <a:r>
              <a:rPr lang="en-US" sz="1400" dirty="0" err="1" smtClean="0">
                <a:latin typeface="Consolas" panose="020B0609020204030204" pitchFamily="49" charset="0"/>
                <a:cs typeface="Courier New"/>
              </a:rPr>
              <a:t>args</a:t>
            </a:r>
            <a:r>
              <a:rPr lang="en-US" sz="1400" dirty="0">
                <a:latin typeface="Consolas" panose="020B0609020204030204" pitchFamily="49" charset="0"/>
                <a:cs typeface="Courier New"/>
              </a:rPr>
              <a:t>) throws </a:t>
            </a:r>
            <a:r>
              <a:rPr lang="en-US" sz="1400" dirty="0" err="1">
                <a:latin typeface="Consolas" panose="020B0609020204030204" pitchFamily="49" charset="0"/>
                <a:cs typeface="Courier New"/>
              </a:rPr>
              <a:t>IOException</a:t>
            </a:r>
            <a:r>
              <a:rPr lang="en-US" sz="1400" dirty="0">
                <a:latin typeface="Consolas" panose="020B0609020204030204" pitchFamily="49" charset="0"/>
                <a:cs typeface="Courier New"/>
              </a:rPr>
              <a:t> </a:t>
            </a:r>
            <a:endParaRPr lang="en-US" sz="1400" dirty="0" smtClean="0">
              <a:latin typeface="Consolas" panose="020B0609020204030204" pitchFamily="49" charset="0"/>
              <a:cs typeface="Courier New"/>
            </a:endParaRPr>
          </a:p>
          <a:p>
            <a:pPr>
              <a:buNone/>
            </a:pPr>
            <a:r>
              <a:rPr lang="en-US" sz="1400" dirty="0">
                <a:latin typeface="Consolas" panose="020B0609020204030204" pitchFamily="49" charset="0"/>
                <a:cs typeface="Courier New"/>
              </a:rPr>
              <a:t> </a:t>
            </a:r>
            <a:r>
              <a:rPr lang="en-US" sz="1400" dirty="0" smtClean="0">
                <a:latin typeface="Consolas" panose="020B0609020204030204" pitchFamily="49" charset="0"/>
                <a:cs typeface="Courier New"/>
              </a:rPr>
              <a:t>  {</a:t>
            </a: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 </a:t>
            </a:r>
            <a:r>
              <a:rPr lang="en-US" sz="1400" dirty="0" smtClean="0">
                <a:latin typeface="Consolas" panose="020B0609020204030204" pitchFamily="49" charset="0"/>
              </a:rPr>
              <a:t>     </a:t>
            </a:r>
            <a:r>
              <a:rPr lang="en-US" sz="1400" b="1" dirty="0" smtClean="0">
                <a:solidFill>
                  <a:srgbClr val="0000FF"/>
                </a:solidFill>
                <a:latin typeface="Consolas" panose="020B0609020204030204" pitchFamily="49" charset="0"/>
              </a:rPr>
              <a:t>File</a:t>
            </a:r>
            <a:r>
              <a:rPr lang="en-US" sz="1400" dirty="0" smtClean="0">
                <a:latin typeface="Consolas" panose="020B0609020204030204" pitchFamily="49" charset="0"/>
              </a:rPr>
              <a:t> </a:t>
            </a:r>
            <a:r>
              <a:rPr lang="en-US" sz="1400" dirty="0" err="1">
                <a:latin typeface="Consolas" panose="020B0609020204030204" pitchFamily="49" charset="0"/>
              </a:rPr>
              <a:t>inputFile</a:t>
            </a:r>
            <a:r>
              <a:rPr lang="en-US" sz="1400" dirty="0">
                <a:latin typeface="Consolas" panose="020B0609020204030204" pitchFamily="49" charset="0"/>
              </a:rPr>
              <a:t> = new File("data.txt");</a:t>
            </a: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      </a:t>
            </a:r>
            <a:r>
              <a:rPr lang="en-US" sz="1400" dirty="0" smtClean="0">
                <a:latin typeface="Consolas" panose="020B0609020204030204" pitchFamily="49" charset="0"/>
              </a:rPr>
              <a:t>Scanner </a:t>
            </a:r>
            <a:r>
              <a:rPr lang="en-US" sz="1400" dirty="0">
                <a:latin typeface="Consolas" panose="020B0609020204030204" pitchFamily="49" charset="0"/>
              </a:rPr>
              <a:t>scan = new Scanner(</a:t>
            </a:r>
            <a:r>
              <a:rPr lang="en-US" sz="1400" dirty="0" err="1">
                <a:solidFill>
                  <a:srgbClr val="0000FF"/>
                </a:solidFill>
                <a:latin typeface="Consolas" panose="020B0609020204030204" pitchFamily="49" charset="0"/>
              </a:rPr>
              <a:t>inputFile</a:t>
            </a:r>
            <a:r>
              <a:rPr lang="en-US" sz="1400" dirty="0" smtClean="0">
                <a:latin typeface="Consolas" panose="020B0609020204030204" pitchFamily="49" charset="0"/>
              </a:rPr>
              <a:t>);  </a:t>
            </a:r>
          </a:p>
          <a:p>
            <a:pPr marL="0" indent="0">
              <a:buNone/>
            </a:pPr>
            <a:r>
              <a:rPr lang="en-US" sz="1400" dirty="0" smtClean="0">
                <a:latin typeface="Consolas" panose="020B0609020204030204" pitchFamily="49" charset="0"/>
                <a:cs typeface="Courier New"/>
              </a:rPr>
              <a:t>      </a:t>
            </a:r>
            <a:r>
              <a:rPr lang="en-US" sz="1400" dirty="0" err="1" smtClean="0">
                <a:latin typeface="Consolas" panose="020B0609020204030204" pitchFamily="49" charset="0"/>
                <a:cs typeface="Courier New"/>
              </a:rPr>
              <a:t>int</a:t>
            </a:r>
            <a:r>
              <a:rPr lang="en-US" sz="1400" dirty="0" smtClean="0">
                <a:latin typeface="Consolas" panose="020B0609020204030204" pitchFamily="49" charset="0"/>
                <a:cs typeface="Courier New"/>
              </a:rPr>
              <a:t> no;</a:t>
            </a:r>
          </a:p>
          <a:p>
            <a:pPr>
              <a:buNone/>
            </a:pPr>
            <a:endParaRPr lang="en-US" sz="1400" dirty="0" smtClean="0">
              <a:latin typeface="Consolas" panose="020B0609020204030204" pitchFamily="49" charset="0"/>
              <a:cs typeface="Courier New"/>
            </a:endParaRPr>
          </a:p>
          <a:p>
            <a:pPr>
              <a:buNone/>
            </a:pPr>
            <a:r>
              <a:rPr lang="en-US" sz="1400" dirty="0">
                <a:latin typeface="Consolas" panose="020B0609020204030204" pitchFamily="49" charset="0"/>
                <a:cs typeface="Courier New"/>
              </a:rPr>
              <a:t> </a:t>
            </a:r>
            <a:r>
              <a:rPr lang="en-US" sz="1400" dirty="0" smtClean="0">
                <a:latin typeface="Consolas" panose="020B0609020204030204" pitchFamily="49" charset="0"/>
                <a:cs typeface="Courier New"/>
              </a:rPr>
              <a:t>     no = </a:t>
            </a:r>
            <a:r>
              <a:rPr lang="en-US" sz="1400" dirty="0" err="1" smtClean="0">
                <a:latin typeface="Consolas" panose="020B0609020204030204" pitchFamily="49" charset="0"/>
                <a:cs typeface="Courier New"/>
              </a:rPr>
              <a:t>scan.nextInt</a:t>
            </a:r>
            <a:r>
              <a:rPr lang="en-US" sz="1400" dirty="0" smtClean="0">
                <a:latin typeface="Consolas" panose="020B0609020204030204" pitchFamily="49" charset="0"/>
                <a:cs typeface="Courier New"/>
              </a:rPr>
              <a:t>();</a:t>
            </a:r>
          </a:p>
          <a:p>
            <a:pPr>
              <a:buNone/>
            </a:pPr>
            <a:r>
              <a:rPr lang="en-US" sz="1400" dirty="0" smtClean="0">
                <a:latin typeface="Consolas" panose="020B0609020204030204" pitchFamily="49" charset="0"/>
                <a:cs typeface="Courier New"/>
              </a:rPr>
              <a:t>      </a:t>
            </a:r>
            <a:r>
              <a:rPr lang="en-US" sz="1400" b="1" dirty="0" smtClean="0">
                <a:latin typeface="Consolas" panose="020B0609020204030204" pitchFamily="49" charset="0"/>
                <a:cs typeface="Courier New"/>
              </a:rPr>
              <a:t>??? list = ????  // integer array of no-many elements</a:t>
            </a:r>
          </a:p>
          <a:p>
            <a:pPr>
              <a:buNone/>
            </a:pPr>
            <a:r>
              <a:rPr lang="en-US" sz="1400" dirty="0" smtClean="0">
                <a:latin typeface="Consolas" panose="020B0609020204030204" pitchFamily="49" charset="0"/>
                <a:cs typeface="Courier New"/>
              </a:rPr>
              <a:t>      </a:t>
            </a:r>
          </a:p>
          <a:p>
            <a:pPr>
              <a:buNone/>
            </a:pPr>
            <a:r>
              <a:rPr lang="en-US" sz="1400" dirty="0" smtClean="0">
                <a:solidFill>
                  <a:srgbClr val="3366FF"/>
                </a:solidFill>
                <a:latin typeface="Consolas" panose="020B0609020204030204" pitchFamily="49" charset="0"/>
                <a:cs typeface="Courier New"/>
              </a:rPr>
              <a:t>      //  Read values from the file and save them in the array</a:t>
            </a:r>
          </a:p>
          <a:p>
            <a:pPr>
              <a:buNone/>
            </a:pPr>
            <a:r>
              <a:rPr lang="en-US" sz="1400" dirty="0" smtClean="0">
                <a:latin typeface="Consolas" panose="020B0609020204030204" pitchFamily="49" charset="0"/>
                <a:cs typeface="Courier New"/>
              </a:rPr>
              <a:t>      for (</a:t>
            </a:r>
            <a:r>
              <a:rPr lang="en-US" sz="1400" dirty="0" err="1" smtClean="0">
                <a:latin typeface="Consolas" panose="020B0609020204030204" pitchFamily="49" charset="0"/>
                <a:cs typeface="Courier New"/>
              </a:rPr>
              <a:t>int</a:t>
            </a:r>
            <a:r>
              <a:rPr lang="en-US" sz="1400" dirty="0" smtClean="0">
                <a:latin typeface="Consolas" panose="020B0609020204030204" pitchFamily="49" charset="0"/>
                <a:cs typeface="Courier New"/>
              </a:rPr>
              <a:t> </a:t>
            </a:r>
            <a:r>
              <a:rPr lang="en-US" sz="1400" b="1" dirty="0" err="1" smtClean="0">
                <a:latin typeface="Consolas" panose="020B0609020204030204" pitchFamily="49" charset="0"/>
                <a:cs typeface="Courier New"/>
              </a:rPr>
              <a:t>i</a:t>
            </a:r>
            <a:r>
              <a:rPr lang="en-US" sz="1400" b="1" dirty="0" smtClean="0">
                <a:latin typeface="Consolas" panose="020B0609020204030204" pitchFamily="49" charset="0"/>
                <a:cs typeface="Courier New"/>
              </a:rPr>
              <a:t> = 0</a:t>
            </a:r>
            <a:r>
              <a:rPr lang="en-US" sz="1400" dirty="0" smtClean="0">
                <a:latin typeface="Consolas" panose="020B0609020204030204" pitchFamily="49" charset="0"/>
                <a:cs typeface="Courier New"/>
              </a:rPr>
              <a:t>; </a:t>
            </a:r>
            <a:r>
              <a:rPr lang="en-US" sz="1400" b="1" dirty="0" err="1" smtClean="0">
                <a:latin typeface="Consolas" panose="020B0609020204030204" pitchFamily="49" charset="0"/>
                <a:cs typeface="Courier New"/>
              </a:rPr>
              <a:t>i</a:t>
            </a:r>
            <a:r>
              <a:rPr lang="en-US" sz="1400" b="1" dirty="0" smtClean="0">
                <a:latin typeface="Consolas" panose="020B0609020204030204" pitchFamily="49" charset="0"/>
                <a:cs typeface="Courier New"/>
              </a:rPr>
              <a:t> &lt; no</a:t>
            </a:r>
            <a:r>
              <a:rPr lang="en-US" sz="1400" dirty="0" smtClean="0">
                <a:latin typeface="Consolas" panose="020B0609020204030204" pitchFamily="49" charset="0"/>
                <a:cs typeface="Courier New"/>
              </a:rPr>
              <a:t>; </a:t>
            </a:r>
            <a:r>
              <a:rPr lang="en-US" sz="1400" dirty="0" err="1" smtClean="0">
                <a:latin typeface="Consolas" panose="020B0609020204030204" pitchFamily="49" charset="0"/>
                <a:cs typeface="Courier New"/>
              </a:rPr>
              <a:t>i</a:t>
            </a:r>
            <a:r>
              <a:rPr lang="en-US" sz="1400" dirty="0" smtClean="0">
                <a:latin typeface="Consolas" panose="020B0609020204030204" pitchFamily="49" charset="0"/>
                <a:cs typeface="Courier New"/>
              </a:rPr>
              <a:t>++)  // 0, 1, ..., no - 1</a:t>
            </a:r>
          </a:p>
          <a:p>
            <a:pPr>
              <a:buNone/>
            </a:pPr>
            <a:r>
              <a:rPr lang="en-US" sz="1400" dirty="0" smtClean="0">
                <a:latin typeface="Consolas" panose="020B0609020204030204" pitchFamily="49" charset="0"/>
                <a:cs typeface="Courier New"/>
              </a:rPr>
              <a:t>         </a:t>
            </a:r>
            <a:r>
              <a:rPr lang="en-US" sz="1400" b="1" dirty="0" smtClean="0">
                <a:solidFill>
                  <a:srgbClr val="00B050"/>
                </a:solidFill>
                <a:latin typeface="Consolas" panose="020B0609020204030204" pitchFamily="49" charset="0"/>
                <a:cs typeface="Courier New"/>
              </a:rPr>
              <a:t>???</a:t>
            </a:r>
            <a:r>
              <a:rPr lang="en-US" sz="1400" dirty="0" smtClean="0">
                <a:latin typeface="Consolas" panose="020B0609020204030204" pitchFamily="49" charset="0"/>
                <a:cs typeface="Courier New"/>
              </a:rPr>
              <a:t> = </a:t>
            </a:r>
            <a:r>
              <a:rPr lang="en-US" sz="1400" dirty="0" err="1" smtClean="0">
                <a:latin typeface="Consolas" panose="020B0609020204030204" pitchFamily="49" charset="0"/>
                <a:cs typeface="Courier New"/>
              </a:rPr>
              <a:t>scan.nextInt</a:t>
            </a:r>
            <a:r>
              <a:rPr lang="en-US" sz="1400" dirty="0" smtClean="0">
                <a:latin typeface="Consolas" panose="020B0609020204030204" pitchFamily="49" charset="0"/>
                <a:cs typeface="Courier New"/>
              </a:rPr>
              <a:t>();</a:t>
            </a:r>
          </a:p>
          <a:p>
            <a:pPr>
              <a:buNone/>
            </a:pPr>
            <a:r>
              <a:rPr lang="en-US" sz="1400" dirty="0" smtClean="0">
                <a:latin typeface="Consolas" panose="020B0609020204030204" pitchFamily="49" charset="0"/>
                <a:cs typeface="Courier New"/>
              </a:rPr>
              <a:t>      </a:t>
            </a:r>
          </a:p>
          <a:p>
            <a:pPr>
              <a:buNone/>
            </a:pPr>
            <a:r>
              <a:rPr lang="en-US" sz="1400" dirty="0" smtClean="0">
                <a:solidFill>
                  <a:srgbClr val="3366FF"/>
                </a:solidFill>
                <a:latin typeface="Consolas" panose="020B0609020204030204" pitchFamily="49" charset="0"/>
                <a:cs typeface="Courier New"/>
              </a:rPr>
              <a:t>      //  Print the array values</a:t>
            </a:r>
          </a:p>
          <a:p>
            <a:pPr>
              <a:buNone/>
            </a:pPr>
            <a:r>
              <a:rPr lang="en-US" sz="1400" dirty="0" smtClean="0">
                <a:latin typeface="Consolas" panose="020B0609020204030204" pitchFamily="49" charset="0"/>
                <a:cs typeface="Courier New"/>
              </a:rPr>
              <a:t>      </a:t>
            </a:r>
            <a:r>
              <a:rPr lang="en-US" sz="1400" b="1" dirty="0" smtClean="0">
                <a:solidFill>
                  <a:srgbClr val="00B050"/>
                </a:solidFill>
                <a:latin typeface="Consolas" panose="020B0609020204030204" pitchFamily="49" charset="0"/>
                <a:cs typeface="Courier New"/>
              </a:rPr>
              <a:t>for</a:t>
            </a:r>
            <a:r>
              <a:rPr lang="en-US" sz="1400" dirty="0" smtClean="0">
                <a:latin typeface="Consolas" panose="020B0609020204030204" pitchFamily="49" charset="0"/>
                <a:cs typeface="Courier New"/>
              </a:rPr>
              <a:t> (</a:t>
            </a:r>
            <a:r>
              <a:rPr lang="en-US" sz="1400" dirty="0" err="1" smtClean="0">
                <a:latin typeface="Consolas" panose="020B0609020204030204" pitchFamily="49" charset="0"/>
                <a:cs typeface="Courier New"/>
              </a:rPr>
              <a:t>int</a:t>
            </a:r>
            <a:r>
              <a:rPr lang="en-US" sz="1400" dirty="0" smtClean="0">
                <a:latin typeface="Consolas" panose="020B0609020204030204" pitchFamily="49" charset="0"/>
                <a:cs typeface="Courier New"/>
              </a:rPr>
              <a:t> </a:t>
            </a:r>
            <a:r>
              <a:rPr lang="en-US" sz="1400" dirty="0" err="1" smtClean="0">
                <a:latin typeface="Consolas" panose="020B0609020204030204" pitchFamily="49" charset="0"/>
                <a:cs typeface="Courier New"/>
              </a:rPr>
              <a:t>i</a:t>
            </a:r>
            <a:r>
              <a:rPr lang="en-US" sz="1400" dirty="0" smtClean="0">
                <a:latin typeface="Consolas" panose="020B0609020204030204" pitchFamily="49" charset="0"/>
                <a:cs typeface="Courier New"/>
              </a:rPr>
              <a:t> = 0; ???; </a:t>
            </a:r>
            <a:r>
              <a:rPr lang="en-US" sz="1400" dirty="0" err="1" smtClean="0">
                <a:latin typeface="Consolas" panose="020B0609020204030204" pitchFamily="49" charset="0"/>
                <a:cs typeface="Courier New"/>
              </a:rPr>
              <a:t>i</a:t>
            </a:r>
            <a:r>
              <a:rPr lang="en-US" sz="1400" dirty="0" smtClean="0">
                <a:latin typeface="Consolas" panose="020B0609020204030204" pitchFamily="49" charset="0"/>
                <a:cs typeface="Courier New"/>
              </a:rPr>
              <a:t>++)</a:t>
            </a:r>
          </a:p>
          <a:p>
            <a:pPr>
              <a:buNone/>
            </a:pPr>
            <a:r>
              <a:rPr lang="en-US" sz="1400" dirty="0" smtClean="0">
                <a:latin typeface="Consolas" panose="020B0609020204030204" pitchFamily="49" charset="0"/>
                <a:cs typeface="Courier New"/>
              </a:rPr>
              <a:t>         </a:t>
            </a:r>
            <a:r>
              <a:rPr lang="en-US" sz="1400" dirty="0" err="1" smtClean="0">
                <a:latin typeface="Consolas" panose="020B0609020204030204" pitchFamily="49" charset="0"/>
                <a:cs typeface="Courier New"/>
              </a:rPr>
              <a:t>System.out.print</a:t>
            </a:r>
            <a:r>
              <a:rPr lang="en-US" sz="1400" dirty="0" smtClean="0">
                <a:latin typeface="Consolas" panose="020B0609020204030204" pitchFamily="49" charset="0"/>
                <a:cs typeface="Courier New"/>
              </a:rPr>
              <a:t>(</a:t>
            </a:r>
            <a:r>
              <a:rPr lang="en-US" sz="1400" b="1" dirty="0" smtClean="0">
                <a:solidFill>
                  <a:srgbClr val="00B050"/>
                </a:solidFill>
                <a:latin typeface="Consolas" panose="020B0609020204030204" pitchFamily="49" charset="0"/>
                <a:cs typeface="Courier New"/>
              </a:rPr>
              <a:t>???</a:t>
            </a:r>
            <a:r>
              <a:rPr lang="en-US" sz="1400" dirty="0" smtClean="0">
                <a:latin typeface="Consolas" panose="020B0609020204030204" pitchFamily="49" charset="0"/>
                <a:cs typeface="Courier New"/>
              </a:rPr>
              <a:t> + "  ");</a:t>
            </a:r>
          </a:p>
          <a:p>
            <a:pPr>
              <a:buNone/>
            </a:pPr>
            <a:r>
              <a:rPr lang="en-US" sz="1400" dirty="0" smtClean="0">
                <a:latin typeface="Consolas" panose="020B0609020204030204" pitchFamily="49" charset="0"/>
                <a:cs typeface="Courier New"/>
              </a:rPr>
              <a:t>      </a:t>
            </a:r>
            <a:r>
              <a:rPr lang="en-US" sz="1400" dirty="0" err="1" smtClean="0">
                <a:latin typeface="Consolas" panose="020B0609020204030204" pitchFamily="49" charset="0"/>
                <a:cs typeface="Courier New"/>
              </a:rPr>
              <a:t>Systme.out.println</a:t>
            </a:r>
            <a:r>
              <a:rPr lang="en-US" sz="1400" dirty="0" smtClean="0">
                <a:latin typeface="Consolas" panose="020B0609020204030204" pitchFamily="49" charset="0"/>
                <a:cs typeface="Courier New"/>
              </a:rPr>
              <a:t>();</a:t>
            </a:r>
          </a:p>
          <a:p>
            <a:pPr>
              <a:buNone/>
            </a:pPr>
            <a:r>
              <a:rPr lang="en-US" sz="1400" dirty="0" smtClean="0">
                <a:latin typeface="Consolas" panose="020B0609020204030204" pitchFamily="49" charset="0"/>
                <a:cs typeface="Courier New"/>
              </a:rPr>
              <a:t>   }</a:t>
            </a:r>
          </a:p>
          <a:p>
            <a:pPr>
              <a:buNone/>
            </a:pPr>
            <a:r>
              <a:rPr lang="en-US" sz="1400" dirty="0" smtClean="0">
                <a:latin typeface="Consolas" panose="020B0609020204030204" pitchFamily="49" charset="0"/>
                <a:cs typeface="Courier New"/>
              </a:rPr>
              <a:t>}</a:t>
            </a:r>
          </a:p>
          <a:p>
            <a:pPr>
              <a:buNone/>
            </a:pPr>
            <a:r>
              <a:rPr lang="en-US" sz="1400" dirty="0" smtClean="0">
                <a:latin typeface="Consolas" panose="020B0609020204030204" pitchFamily="49" charset="0"/>
                <a:cs typeface="Courier New"/>
              </a:rPr>
              <a:t>		</a:t>
            </a:r>
          </a:p>
          <a:p>
            <a:pPr>
              <a:buNone/>
            </a:pPr>
            <a:endParaRPr lang="en-US" sz="1400" dirty="0" smtClean="0">
              <a:latin typeface="Courier New"/>
              <a:cs typeface="Courier New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7 - </a:t>
            </a:r>
            <a:fld id="{90994C07-E970-A243-9601-A1D642E986EC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6460265" y="1793328"/>
            <a:ext cx="1119352" cy="180515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5</a:t>
            </a:r>
          </a:p>
          <a:p>
            <a:r>
              <a:rPr lang="en-US" dirty="0" smtClean="0"/>
              <a:t>10</a:t>
            </a:r>
          </a:p>
          <a:p>
            <a:r>
              <a:rPr lang="en-US" dirty="0" smtClean="0"/>
              <a:t>20</a:t>
            </a:r>
          </a:p>
          <a:p>
            <a:r>
              <a:rPr lang="en-US" dirty="0" smtClean="0"/>
              <a:t>-13</a:t>
            </a:r>
          </a:p>
          <a:p>
            <a:r>
              <a:rPr lang="en-US" dirty="0" smtClean="0"/>
              <a:t>57</a:t>
            </a:r>
          </a:p>
          <a:p>
            <a:r>
              <a:rPr lang="en-US" dirty="0" smtClean="0"/>
              <a:t>-45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776952" y="2498834"/>
            <a:ext cx="169299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2971800" y="2063912"/>
            <a:ext cx="3602421" cy="114437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4288221" y="4570219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en-US" sz="2000" dirty="0"/>
              <a:t>Try with </a:t>
            </a:r>
            <a:r>
              <a:rPr lang="en-US" sz="2000" dirty="0">
                <a:hlinkClick r:id="rId3"/>
              </a:rPr>
              <a:t>http://cs.tru.ca/~</a:t>
            </a:r>
            <a:r>
              <a:rPr lang="en-US" sz="2000" dirty="0" smtClean="0">
                <a:hlinkClick r:id="rId3"/>
              </a:rPr>
              <a:t>mlee/comp1130/Fall2019/8. arrays/BasicArray2.java</a:t>
            </a:r>
            <a:r>
              <a:rPr lang="en-US" sz="2000" dirty="0"/>
              <a:t> </a:t>
            </a:r>
            <a:r>
              <a:rPr lang="en-US" sz="2000" dirty="0" smtClean="0"/>
              <a:t>and</a:t>
            </a:r>
          </a:p>
          <a:p>
            <a:pPr lvl="1"/>
            <a:r>
              <a:rPr lang="en-US" sz="2000" dirty="0">
                <a:hlinkClick r:id="rId4"/>
              </a:rPr>
              <a:t>http://cs.tru.ca/~mlee/comp1130/Fall2019/8. </a:t>
            </a:r>
            <a:r>
              <a:rPr lang="en-US" sz="2000" dirty="0" smtClean="0">
                <a:hlinkClick r:id="rId4"/>
              </a:rPr>
              <a:t>arrays/data.txt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3502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n-US" dirty="0" smtClean="0"/>
              <a:t>Bounds </a:t>
            </a:r>
            <a:r>
              <a:rPr lang="en-US" dirty="0"/>
              <a:t>Checking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075" tIns="46038" rIns="92075" bIns="46038">
            <a:normAutofit fontScale="92500"/>
          </a:bodyPr>
          <a:lstStyle/>
          <a:p>
            <a:pPr eaLnBrk="1" hangingPunct="1">
              <a:lnSpc>
                <a:spcPct val="90000"/>
              </a:lnSpc>
              <a:spcBef>
                <a:spcPct val="70000"/>
              </a:spcBef>
            </a:pPr>
            <a:r>
              <a:rPr lang="en-US" dirty="0"/>
              <a:t>Once an array is created, it has a </a:t>
            </a:r>
            <a:r>
              <a:rPr lang="en-US" u="sng" dirty="0"/>
              <a:t>fixed </a:t>
            </a:r>
            <a:r>
              <a:rPr lang="en-US" u="sng" dirty="0" smtClean="0"/>
              <a:t>size</a:t>
            </a:r>
            <a:r>
              <a:rPr lang="en-US" dirty="0" smtClean="0"/>
              <a:t>. The cannot be changed.</a:t>
            </a:r>
            <a:endParaRPr lang="en-US" u="sng" dirty="0"/>
          </a:p>
          <a:p>
            <a:pPr eaLnBrk="1" hangingPunct="1">
              <a:lnSpc>
                <a:spcPct val="90000"/>
              </a:lnSpc>
              <a:spcBef>
                <a:spcPct val="70000"/>
              </a:spcBef>
            </a:pPr>
            <a:r>
              <a:rPr lang="en-US" dirty="0"/>
              <a:t>An index used in an array reference must specify a valid </a:t>
            </a:r>
            <a:r>
              <a:rPr lang="en-US" dirty="0" smtClean="0"/>
              <a:t>element.</a:t>
            </a:r>
            <a:endParaRPr lang="en-US" dirty="0"/>
          </a:p>
          <a:p>
            <a:pPr eaLnBrk="1" hangingPunct="1">
              <a:lnSpc>
                <a:spcPct val="90000"/>
              </a:lnSpc>
              <a:spcBef>
                <a:spcPct val="70000"/>
              </a:spcBef>
            </a:pPr>
            <a:r>
              <a:rPr lang="en-US" dirty="0"/>
              <a:t>That is, the index value must be in range </a:t>
            </a:r>
            <a:r>
              <a:rPr lang="en-US" u="sng" dirty="0"/>
              <a:t>0 to </a:t>
            </a:r>
            <a:r>
              <a:rPr lang="en-US" u="sng" dirty="0" smtClean="0"/>
              <a:t>N-1</a:t>
            </a:r>
            <a:r>
              <a:rPr lang="en-US" dirty="0" smtClean="0"/>
              <a:t>.</a:t>
            </a:r>
            <a:endParaRPr lang="en-US" u="sng" dirty="0"/>
          </a:p>
          <a:p>
            <a:pPr eaLnBrk="1" hangingPunct="1">
              <a:lnSpc>
                <a:spcPct val="90000"/>
              </a:lnSpc>
              <a:spcBef>
                <a:spcPct val="70000"/>
              </a:spcBef>
            </a:pPr>
            <a:r>
              <a:rPr lang="en-US" dirty="0"/>
              <a:t>The Java interpreter throws an </a:t>
            </a:r>
            <a:r>
              <a:rPr lang="en-US" sz="2400" dirty="0" err="1">
                <a:latin typeface="Courier New" pitchFamily="-110" charset="0"/>
              </a:rPr>
              <a:t>ArrayIndexOutOfBoundsException</a:t>
            </a:r>
            <a:r>
              <a:rPr lang="en-US" dirty="0">
                <a:latin typeface="Courier New" pitchFamily="-110" charset="0"/>
              </a:rPr>
              <a:t> </a:t>
            </a:r>
            <a:r>
              <a:rPr lang="en-US" dirty="0"/>
              <a:t>if an array index is out of </a:t>
            </a:r>
            <a:r>
              <a:rPr lang="en-US" dirty="0" smtClean="0"/>
              <a:t>bounds.</a:t>
            </a:r>
            <a:endParaRPr lang="en-US" dirty="0"/>
          </a:p>
          <a:p>
            <a:pPr eaLnBrk="1" hangingPunct="1">
              <a:lnSpc>
                <a:spcPct val="90000"/>
              </a:lnSpc>
              <a:spcBef>
                <a:spcPct val="70000"/>
              </a:spcBef>
            </a:pPr>
            <a:r>
              <a:rPr lang="en-US" dirty="0"/>
              <a:t>This is called automatic </a:t>
            </a:r>
            <a:r>
              <a:rPr lang="en-US" i="1" dirty="0">
                <a:solidFill>
                  <a:srgbClr val="0070C0"/>
                </a:solidFill>
              </a:rPr>
              <a:t>bounds </a:t>
            </a:r>
            <a:r>
              <a:rPr lang="en-US" i="1" dirty="0" smtClean="0">
                <a:solidFill>
                  <a:srgbClr val="0070C0"/>
                </a:solidFill>
              </a:rPr>
              <a:t>checking</a:t>
            </a:r>
            <a:r>
              <a:rPr lang="en-US" dirty="0" smtClean="0"/>
              <a:t>.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7 - </a:t>
            </a:r>
            <a:fld id="{90994C07-E970-A243-9601-A1D642E986EC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7 - </a:t>
            </a:r>
            <a:fld id="{90994C07-E970-A243-9601-A1D642E986EC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2050" name="Picture 2" descr="https://s-media-cache-ak0.pinimg.com/736x/7f/cc/a7/7fcca7e106c83611de5c0a6466f86cf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852" y="0"/>
            <a:ext cx="569436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160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Bounds Checking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8686800" cy="3810000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  <a:spcBef>
                <a:spcPct val="75000"/>
              </a:spcBef>
            </a:pPr>
            <a:r>
              <a:rPr lang="en-US" dirty="0"/>
              <a:t>For example, if the array </a:t>
            </a:r>
            <a:r>
              <a:rPr lang="en-US" sz="3000" dirty="0">
                <a:latin typeface="Courier New" pitchFamily="-110" charset="0"/>
              </a:rPr>
              <a:t>codes</a:t>
            </a:r>
            <a:r>
              <a:rPr lang="en-US" dirty="0"/>
              <a:t> can hold 100 values, it can be indexed using only the numbers 0 to </a:t>
            </a:r>
            <a:r>
              <a:rPr lang="en-US" dirty="0" smtClean="0"/>
              <a:t>99.</a:t>
            </a:r>
            <a:endParaRPr lang="en-US" dirty="0"/>
          </a:p>
          <a:p>
            <a:pPr eaLnBrk="1" hangingPunct="1">
              <a:lnSpc>
                <a:spcPct val="90000"/>
              </a:lnSpc>
              <a:spcBef>
                <a:spcPct val="75000"/>
              </a:spcBef>
            </a:pPr>
            <a:r>
              <a:rPr lang="en-US" dirty="0"/>
              <a:t>If the value of </a:t>
            </a:r>
            <a:r>
              <a:rPr lang="en-US" sz="3000" dirty="0">
                <a:latin typeface="Courier New" pitchFamily="-110" charset="0"/>
              </a:rPr>
              <a:t>count</a:t>
            </a:r>
            <a:r>
              <a:rPr lang="en-US" dirty="0"/>
              <a:t> is 100, then the following reference will cause an exception to be </a:t>
            </a:r>
            <a:r>
              <a:rPr lang="en-US" dirty="0" smtClean="0"/>
              <a:t>thrown.</a:t>
            </a:r>
            <a:endParaRPr lang="en-US" dirty="0"/>
          </a:p>
          <a:p>
            <a:pPr algn="ctr" eaLnBrk="1" hangingPunct="1">
              <a:lnSpc>
                <a:spcPct val="90000"/>
              </a:lnSpc>
              <a:spcBef>
                <a:spcPct val="75000"/>
              </a:spcBef>
              <a:buFontTx/>
              <a:buNone/>
            </a:pPr>
            <a:r>
              <a:rPr lang="en-US" sz="2400" dirty="0" err="1" smtClean="0">
                <a:latin typeface="Courier New" pitchFamily="-110" charset="0"/>
              </a:rPr>
              <a:t>System.out.println(</a:t>
            </a:r>
            <a:r>
              <a:rPr lang="en-US" sz="2400" dirty="0" err="1">
                <a:latin typeface="Courier New" pitchFamily="-110" charset="0"/>
              </a:rPr>
              <a:t>codes[count</a:t>
            </a:r>
            <a:r>
              <a:rPr lang="en-US" sz="2400" dirty="0">
                <a:latin typeface="Courier New" pitchFamily="-110" charset="0"/>
              </a:rPr>
              <a:t>]);</a:t>
            </a:r>
          </a:p>
          <a:p>
            <a:pPr eaLnBrk="1" hangingPunct="1">
              <a:lnSpc>
                <a:spcPct val="90000"/>
              </a:lnSpc>
              <a:spcBef>
                <a:spcPct val="75000"/>
              </a:spcBef>
            </a:pPr>
            <a:r>
              <a:rPr lang="en-US" dirty="0"/>
              <a:t>It’s </a:t>
            </a:r>
            <a:r>
              <a:rPr lang="en-US" dirty="0" smtClean="0"/>
              <a:t>very common </a:t>
            </a:r>
            <a:r>
              <a:rPr lang="en-US" dirty="0"/>
              <a:t>to introduce </a:t>
            </a:r>
            <a:r>
              <a:rPr lang="en-US" i="1" dirty="0">
                <a:solidFill>
                  <a:srgbClr val="0070C0"/>
                </a:solidFill>
              </a:rPr>
              <a:t>off-by-one errors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when using </a:t>
            </a:r>
            <a:r>
              <a:rPr lang="en-US" dirty="0" smtClean="0"/>
              <a:t>arrays.</a:t>
            </a:r>
            <a:endParaRPr lang="en-US" dirty="0"/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1143000" y="5334000"/>
            <a:ext cx="6280150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>
                <a:latin typeface="Courier New"/>
                <a:cs typeface="Courier New"/>
              </a:rPr>
              <a:t>for (int index=0; index &lt;= 100; index++)</a:t>
            </a:r>
          </a:p>
          <a:p>
            <a:pPr algn="ctr"/>
            <a:r>
              <a:rPr lang="en-US" sz="2000">
                <a:latin typeface="Courier New"/>
                <a:cs typeface="Courier New"/>
              </a:rPr>
              <a:t>codes[index] = index*50 + epsilon;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756150" y="4735513"/>
            <a:ext cx="1185863" cy="981075"/>
            <a:chOff x="3173" y="2886"/>
            <a:chExt cx="747" cy="618"/>
          </a:xfrm>
        </p:grpSpPr>
        <p:sp>
          <p:nvSpPr>
            <p:cNvPr id="30726" name="Text Box 6"/>
            <p:cNvSpPr txBox="1">
              <a:spLocks noChangeArrowheads="1"/>
            </p:cNvSpPr>
            <p:nvPr/>
          </p:nvSpPr>
          <p:spPr bwMode="auto">
            <a:xfrm>
              <a:off x="3173" y="2886"/>
              <a:ext cx="747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>
                  <a:solidFill>
                    <a:schemeClr val="hlink"/>
                  </a:solidFill>
                  <a:latin typeface="Arial" pitchFamily="-110" charset="0"/>
                </a:rPr>
                <a:t>problem</a:t>
              </a:r>
            </a:p>
          </p:txBody>
        </p:sp>
        <p:sp>
          <p:nvSpPr>
            <p:cNvPr id="30727" name="Oval 7"/>
            <p:cNvSpPr>
              <a:spLocks noChangeArrowheads="1"/>
            </p:cNvSpPr>
            <p:nvPr/>
          </p:nvSpPr>
          <p:spPr bwMode="auto">
            <a:xfrm>
              <a:off x="3216" y="3264"/>
              <a:ext cx="672" cy="24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28" name="Line 8"/>
            <p:cNvSpPr>
              <a:spLocks noChangeShapeType="1"/>
            </p:cNvSpPr>
            <p:nvPr/>
          </p:nvSpPr>
          <p:spPr bwMode="auto">
            <a:xfrm>
              <a:off x="3504" y="3120"/>
              <a:ext cx="48" cy="14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7 - </a:t>
            </a:r>
            <a:fld id="{90994C07-E970-A243-9601-A1D642E986EC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US" dirty="0"/>
              <a:t>Bounds Checking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4922" y="1253756"/>
            <a:ext cx="8694229" cy="5604244"/>
          </a:xfrm>
          <a:noFill/>
        </p:spPr>
        <p:txBody>
          <a:bodyPr lIns="92075" tIns="46038" rIns="92075" bIns="46038">
            <a:normAutofit lnSpcReduction="10000"/>
          </a:bodyPr>
          <a:lstStyle/>
          <a:p>
            <a:pPr eaLnBrk="1" hangingPunct="1">
              <a:spcBef>
                <a:spcPct val="70000"/>
              </a:spcBef>
            </a:pPr>
            <a:r>
              <a:rPr lang="en-US" dirty="0"/>
              <a:t>Each array object has a public constant called </a:t>
            </a:r>
            <a:r>
              <a:rPr lang="en-US" b="1" dirty="0">
                <a:solidFill>
                  <a:srgbClr val="FF0000"/>
                </a:solidFill>
                <a:latin typeface="Courier New" pitchFamily="-110" charset="0"/>
              </a:rPr>
              <a:t>length</a:t>
            </a:r>
            <a:r>
              <a:rPr lang="en-US" dirty="0"/>
              <a:t> that stores the size of the </a:t>
            </a:r>
            <a:r>
              <a:rPr lang="en-US" dirty="0" smtClean="0"/>
              <a:t>array.          </a:t>
            </a:r>
            <a:r>
              <a:rPr lang="en-US" u="sng" dirty="0" smtClean="0"/>
              <a:t>Not method.</a:t>
            </a:r>
            <a:endParaRPr lang="en-US" u="sng" dirty="0"/>
          </a:p>
          <a:p>
            <a:pPr eaLnBrk="1" hangingPunct="1">
              <a:spcBef>
                <a:spcPct val="70000"/>
              </a:spcBef>
            </a:pPr>
            <a:r>
              <a:rPr lang="en-US" dirty="0"/>
              <a:t>It is referenced using the array </a:t>
            </a:r>
            <a:r>
              <a:rPr lang="en-US" dirty="0" smtClean="0"/>
              <a:t>name.</a:t>
            </a:r>
            <a:endParaRPr lang="en-US" dirty="0"/>
          </a:p>
          <a:p>
            <a:pPr algn="ctr" eaLnBrk="1" hangingPunct="1">
              <a:spcBef>
                <a:spcPct val="70000"/>
              </a:spcBef>
              <a:buFontTx/>
              <a:buNone/>
            </a:pPr>
            <a:r>
              <a:rPr lang="en-US" sz="2400" dirty="0" err="1" smtClean="0">
                <a:latin typeface="Courier New" pitchFamily="-110" charset="0"/>
              </a:rPr>
              <a:t>scores</a:t>
            </a:r>
            <a:r>
              <a:rPr lang="en-US" sz="2400" dirty="0" err="1" smtClean="0">
                <a:solidFill>
                  <a:srgbClr val="FF0000"/>
                </a:solidFill>
                <a:latin typeface="Courier New" pitchFamily="-110" charset="0"/>
              </a:rPr>
              <a:t>.</a:t>
            </a:r>
            <a:r>
              <a:rPr lang="en-US" sz="2400" b="1" dirty="0" err="1" smtClean="0">
                <a:solidFill>
                  <a:srgbClr val="00B050"/>
                </a:solidFill>
                <a:latin typeface="Courier New" pitchFamily="-110" charset="0"/>
              </a:rPr>
              <a:t>length</a:t>
            </a:r>
            <a:endParaRPr lang="en-US" sz="2400" b="1" dirty="0">
              <a:solidFill>
                <a:srgbClr val="00B050"/>
              </a:solidFill>
              <a:latin typeface="Courier New" pitchFamily="-110" charset="0"/>
            </a:endParaRPr>
          </a:p>
          <a:p>
            <a:pPr eaLnBrk="1" hangingPunct="1">
              <a:spcBef>
                <a:spcPct val="70000"/>
              </a:spcBef>
            </a:pPr>
            <a:r>
              <a:rPr lang="en-US" dirty="0"/>
              <a:t>Note that </a:t>
            </a:r>
            <a:r>
              <a:rPr lang="en-US" dirty="0">
                <a:latin typeface="Courier New" pitchFamily="-110" charset="0"/>
              </a:rPr>
              <a:t>length</a:t>
            </a:r>
            <a:r>
              <a:rPr lang="en-US" dirty="0"/>
              <a:t> holds </a:t>
            </a:r>
            <a:r>
              <a:rPr lang="en-US" dirty="0" smtClean="0"/>
              <a:t>the </a:t>
            </a:r>
            <a:r>
              <a:rPr lang="en-US" dirty="0"/>
              <a:t>number of elements, not the largest </a:t>
            </a:r>
            <a:r>
              <a:rPr lang="en-US" dirty="0" smtClean="0"/>
              <a:t>index.</a:t>
            </a:r>
          </a:p>
          <a:p>
            <a:pPr>
              <a:spcBef>
                <a:spcPct val="70000"/>
              </a:spcBef>
            </a:pPr>
            <a:r>
              <a:rPr lang="en-US" dirty="0" smtClean="0"/>
              <a:t>Remember the size of a String object </a:t>
            </a:r>
            <a:r>
              <a:rPr lang="en-US" dirty="0" smtClean="0">
                <a:latin typeface="Courier New" pitchFamily="-110" charset="0"/>
              </a:rPr>
              <a:t>word</a:t>
            </a:r>
            <a:r>
              <a:rPr lang="en-US" dirty="0" smtClean="0"/>
              <a:t> is </a:t>
            </a:r>
            <a:br>
              <a:rPr lang="en-US" dirty="0" smtClean="0"/>
            </a:br>
            <a:r>
              <a:rPr lang="en-US" dirty="0" smtClean="0"/>
              <a:t>							</a:t>
            </a:r>
            <a:r>
              <a:rPr lang="en-US" sz="2400" dirty="0" err="1" smtClean="0">
                <a:latin typeface="Courier New" pitchFamily="-110" charset="0"/>
              </a:rPr>
              <a:t>word.length</a:t>
            </a:r>
            <a:r>
              <a:rPr lang="en-US" sz="2400" dirty="0" smtClean="0">
                <a:latin typeface="Courier New" pitchFamily="-110" charset="0"/>
              </a:rPr>
              <a:t>()</a:t>
            </a:r>
            <a:endParaRPr lang="en-US" sz="2400" dirty="0">
              <a:latin typeface="Courier New" pitchFamily="-110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7 - </a:t>
            </a:r>
            <a:fld id="{90994C07-E970-A243-9601-A1D642E986EC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Length for String and array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String input = </a:t>
            </a:r>
            <a:r>
              <a:rPr lang="en-CA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CA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Java</a:t>
            </a:r>
            <a:r>
              <a:rPr lang="en-CA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";</a:t>
            </a:r>
            <a:endParaRPr lang="en-CA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CA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System.out.println</a:t>
            </a:r>
            <a:r>
              <a:rPr lang="en-CA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CA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input.</a:t>
            </a:r>
            <a:r>
              <a:rPr lang="en-CA" sz="2000" b="1" dirty="0" err="1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length</a:t>
            </a:r>
            <a:r>
              <a:rPr lang="en-CA" sz="2000" b="1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CA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endParaRPr lang="en-CA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CA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CA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[] scores = new </a:t>
            </a:r>
            <a:r>
              <a:rPr lang="en-CA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CA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[5];</a:t>
            </a:r>
          </a:p>
          <a:p>
            <a:pPr marL="0" indent="0">
              <a:buNone/>
            </a:pPr>
            <a:r>
              <a:rPr lang="en-CA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System.out.println</a:t>
            </a:r>
            <a:r>
              <a:rPr lang="en-CA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CA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scores.</a:t>
            </a:r>
            <a:r>
              <a:rPr lang="en-CA" sz="2000" b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length</a:t>
            </a:r>
            <a:r>
              <a:rPr lang="en-CA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CA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7 - </a:t>
            </a:r>
            <a:fld id="{90994C07-E970-A243-9601-A1D642E986EC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71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922" y="274638"/>
            <a:ext cx="8694229" cy="608171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600" dirty="0" smtClean="0">
                <a:latin typeface="Courier New"/>
                <a:cs typeface="Courier New"/>
              </a:rPr>
              <a:t>import </a:t>
            </a:r>
            <a:r>
              <a:rPr lang="en-US" sz="1600" dirty="0" err="1" smtClean="0">
                <a:latin typeface="Courier New"/>
                <a:cs typeface="Courier New"/>
              </a:rPr>
              <a:t>java.util.Scanner</a:t>
            </a:r>
            <a:r>
              <a:rPr lang="en-US" sz="1600" dirty="0" smtClean="0">
                <a:latin typeface="Courier New"/>
                <a:cs typeface="Courier New"/>
              </a:rPr>
              <a:t>;</a:t>
            </a:r>
          </a:p>
          <a:p>
            <a:pPr>
              <a:buNone/>
            </a:pPr>
            <a:endParaRPr lang="en-US" sz="1600" dirty="0" smtClean="0">
              <a:latin typeface="Courier New"/>
              <a:cs typeface="Courier New"/>
            </a:endParaRPr>
          </a:p>
          <a:p>
            <a:pPr>
              <a:buNone/>
            </a:pPr>
            <a:r>
              <a:rPr lang="en-US" sz="1600" dirty="0" smtClean="0">
                <a:latin typeface="Courier New"/>
                <a:cs typeface="Courier New"/>
              </a:rPr>
              <a:t>public class </a:t>
            </a:r>
            <a:r>
              <a:rPr lang="en-US" sz="1600" dirty="0" err="1" smtClean="0">
                <a:latin typeface="Courier New"/>
                <a:cs typeface="Courier New"/>
              </a:rPr>
              <a:t>ReverseOrder</a:t>
            </a:r>
            <a:endParaRPr lang="en-US" sz="1600" dirty="0" smtClean="0">
              <a:latin typeface="Courier New"/>
              <a:cs typeface="Courier New"/>
            </a:endParaRPr>
          </a:p>
          <a:p>
            <a:pPr>
              <a:buNone/>
            </a:pPr>
            <a:r>
              <a:rPr lang="en-US" sz="1600" dirty="0" smtClean="0">
                <a:latin typeface="Courier New"/>
                <a:cs typeface="Courier New"/>
              </a:rPr>
              <a:t>{</a:t>
            </a:r>
          </a:p>
          <a:p>
            <a:pPr>
              <a:buNone/>
            </a:pPr>
            <a:r>
              <a:rPr lang="en-US" sz="1600" dirty="0" smtClean="0">
                <a:latin typeface="Courier New"/>
                <a:cs typeface="Courier New"/>
              </a:rPr>
              <a:t>   public static void main(String[] </a:t>
            </a:r>
            <a:r>
              <a:rPr lang="en-US" sz="1600" dirty="0" err="1" smtClean="0">
                <a:latin typeface="Courier New"/>
                <a:cs typeface="Courier New"/>
              </a:rPr>
              <a:t>args</a:t>
            </a:r>
            <a:r>
              <a:rPr lang="en-US" sz="1600" dirty="0" smtClean="0">
                <a:latin typeface="Courier New"/>
                <a:cs typeface="Courier New"/>
              </a:rPr>
              <a:t>) {</a:t>
            </a:r>
          </a:p>
          <a:p>
            <a:pPr>
              <a:buNone/>
            </a:pPr>
            <a:r>
              <a:rPr lang="en-US" sz="1600" dirty="0" smtClean="0">
                <a:latin typeface="Courier New"/>
                <a:cs typeface="Courier New"/>
              </a:rPr>
              <a:t>      Scanner scan = new </a:t>
            </a:r>
            <a:r>
              <a:rPr lang="en-US" sz="1600" dirty="0" err="1" smtClean="0">
                <a:latin typeface="Courier New"/>
                <a:cs typeface="Courier New"/>
              </a:rPr>
              <a:t>Scanner(System.in</a:t>
            </a:r>
            <a:r>
              <a:rPr lang="en-US" sz="1600" dirty="0" smtClean="0">
                <a:latin typeface="Courier New"/>
                <a:cs typeface="Courier New"/>
              </a:rPr>
              <a:t>);</a:t>
            </a:r>
          </a:p>
          <a:p>
            <a:pPr>
              <a:buNone/>
            </a:pPr>
            <a:r>
              <a:rPr lang="en-US" sz="1600" dirty="0" smtClean="0">
                <a:latin typeface="Courier New"/>
                <a:cs typeface="Courier New"/>
              </a:rPr>
              <a:t>      double[] numbers = new double[10];</a:t>
            </a:r>
          </a:p>
          <a:p>
            <a:pPr>
              <a:buNone/>
            </a:pPr>
            <a:endParaRPr lang="en-US" sz="1600" dirty="0" smtClean="0">
              <a:latin typeface="Courier New"/>
              <a:cs typeface="Courier New"/>
            </a:endParaRPr>
          </a:p>
          <a:p>
            <a:pPr>
              <a:buNone/>
            </a:pPr>
            <a:r>
              <a:rPr lang="en-US" sz="1600" dirty="0" smtClean="0">
                <a:latin typeface="Courier New"/>
                <a:cs typeface="Courier New"/>
              </a:rPr>
              <a:t>      </a:t>
            </a:r>
            <a:r>
              <a:rPr lang="en-US" sz="1600" dirty="0" err="1" smtClean="0">
                <a:latin typeface="Courier New"/>
                <a:cs typeface="Courier New"/>
              </a:rPr>
              <a:t>System.out.println("The</a:t>
            </a:r>
            <a:r>
              <a:rPr lang="en-US" sz="1600" dirty="0" smtClean="0">
                <a:latin typeface="Courier New"/>
                <a:cs typeface="Courier New"/>
              </a:rPr>
              <a:t> size of the array: " + </a:t>
            </a:r>
            <a:r>
              <a:rPr lang="en-US" sz="1600" dirty="0" err="1" smtClean="0">
                <a:latin typeface="Courier New"/>
                <a:cs typeface="Courier New"/>
              </a:rPr>
              <a:t>numbers.</a:t>
            </a:r>
            <a:r>
              <a:rPr lang="en-US" sz="1600" b="1" dirty="0" err="1" smtClean="0">
                <a:solidFill>
                  <a:srgbClr val="00B050"/>
                </a:solidFill>
                <a:latin typeface="Courier New"/>
                <a:cs typeface="Courier New"/>
              </a:rPr>
              <a:t>length</a:t>
            </a:r>
            <a:r>
              <a:rPr lang="en-US" sz="1600" dirty="0" smtClean="0">
                <a:latin typeface="Courier New"/>
                <a:cs typeface="Courier New"/>
              </a:rPr>
              <a:t>);</a:t>
            </a:r>
          </a:p>
          <a:p>
            <a:pPr>
              <a:buNone/>
            </a:pPr>
            <a:endParaRPr lang="en-US" sz="1600" dirty="0" smtClean="0">
              <a:latin typeface="Courier New"/>
              <a:cs typeface="Courier New"/>
            </a:endParaRPr>
          </a:p>
          <a:p>
            <a:pPr>
              <a:buNone/>
            </a:pPr>
            <a:r>
              <a:rPr lang="en-US" sz="1600" dirty="0" smtClean="0">
                <a:latin typeface="Courier New"/>
                <a:cs typeface="Courier New"/>
              </a:rPr>
              <a:t>      for (</a:t>
            </a:r>
            <a:r>
              <a:rPr lang="en-US" sz="1600" dirty="0" err="1" smtClean="0">
                <a:latin typeface="Courier New"/>
                <a:cs typeface="Courier New"/>
              </a:rPr>
              <a:t>int</a:t>
            </a:r>
            <a:r>
              <a:rPr lang="en-US" sz="1600" dirty="0" smtClean="0">
                <a:latin typeface="Courier New"/>
                <a:cs typeface="Courier New"/>
              </a:rPr>
              <a:t> index = 0; index </a:t>
            </a:r>
            <a:r>
              <a:rPr lang="en-US" sz="1600" b="1" dirty="0" smtClean="0">
                <a:solidFill>
                  <a:srgbClr val="FF0000"/>
                </a:solidFill>
                <a:latin typeface="Courier New"/>
                <a:cs typeface="Courier New"/>
              </a:rPr>
              <a:t>&lt; </a:t>
            </a:r>
            <a:r>
              <a:rPr lang="en-US" sz="1600" dirty="0" err="1" smtClean="0">
                <a:latin typeface="Courier New"/>
                <a:cs typeface="Courier New"/>
              </a:rPr>
              <a:t>numbers.</a:t>
            </a:r>
            <a:r>
              <a:rPr lang="en-US" sz="1600" b="1" dirty="0" err="1" smtClean="0">
                <a:solidFill>
                  <a:srgbClr val="FF0000"/>
                </a:solidFill>
                <a:latin typeface="Courier New"/>
                <a:cs typeface="Courier New"/>
              </a:rPr>
              <a:t>length</a:t>
            </a:r>
            <a:r>
              <a:rPr lang="en-US" sz="1600" dirty="0" smtClean="0">
                <a:latin typeface="Courier New"/>
                <a:cs typeface="Courier New"/>
              </a:rPr>
              <a:t>; index++) {</a:t>
            </a:r>
          </a:p>
          <a:p>
            <a:pPr>
              <a:buNone/>
            </a:pPr>
            <a:r>
              <a:rPr lang="en-US" sz="1600" dirty="0" smtClean="0">
                <a:latin typeface="Courier New"/>
                <a:cs typeface="Courier New"/>
              </a:rPr>
              <a:t>         </a:t>
            </a:r>
            <a:r>
              <a:rPr lang="en-US" sz="1600" dirty="0" err="1" smtClean="0">
                <a:latin typeface="Courier New"/>
                <a:cs typeface="Courier New"/>
              </a:rPr>
              <a:t>System.out.print("Enter</a:t>
            </a:r>
            <a:r>
              <a:rPr lang="en-US" sz="1600" dirty="0" smtClean="0">
                <a:latin typeface="Courier New"/>
                <a:cs typeface="Courier New"/>
              </a:rPr>
              <a:t> number " + (index+1) + ": ");</a:t>
            </a:r>
          </a:p>
          <a:p>
            <a:pPr>
              <a:buNone/>
            </a:pPr>
            <a:r>
              <a:rPr lang="en-US" sz="1600" dirty="0" smtClean="0">
                <a:latin typeface="Courier New"/>
                <a:cs typeface="Courier New"/>
              </a:rPr>
              <a:t>         </a:t>
            </a:r>
            <a:r>
              <a:rPr lang="en-US" sz="1600" dirty="0" err="1" smtClean="0">
                <a:latin typeface="Courier New"/>
                <a:cs typeface="Courier New"/>
              </a:rPr>
              <a:t>numbers[index</a:t>
            </a:r>
            <a:r>
              <a:rPr lang="en-US" sz="1600" dirty="0" smtClean="0">
                <a:latin typeface="Courier New"/>
                <a:cs typeface="Courier New"/>
              </a:rPr>
              <a:t>] = </a:t>
            </a:r>
            <a:r>
              <a:rPr lang="en-US" sz="1600" dirty="0" err="1" smtClean="0">
                <a:latin typeface="Courier New"/>
                <a:cs typeface="Courier New"/>
              </a:rPr>
              <a:t>scan.nextDouble</a:t>
            </a:r>
            <a:r>
              <a:rPr lang="en-US" sz="1600" dirty="0" smtClean="0">
                <a:latin typeface="Courier New"/>
                <a:cs typeface="Courier New"/>
              </a:rPr>
              <a:t>();</a:t>
            </a:r>
          </a:p>
          <a:p>
            <a:pPr>
              <a:buNone/>
            </a:pPr>
            <a:r>
              <a:rPr lang="en-US" sz="1600" dirty="0" smtClean="0">
                <a:latin typeface="Courier New"/>
                <a:cs typeface="Courier New"/>
              </a:rPr>
              <a:t>      }</a:t>
            </a:r>
          </a:p>
          <a:p>
            <a:pPr>
              <a:buNone/>
            </a:pPr>
            <a:r>
              <a:rPr lang="en-US" sz="1600" dirty="0" smtClean="0">
                <a:latin typeface="Courier New"/>
                <a:cs typeface="Courier New"/>
              </a:rPr>
              <a:t>		</a:t>
            </a:r>
            <a:r>
              <a:rPr lang="en-US" sz="1600" dirty="0">
                <a:latin typeface="Courier New"/>
                <a:cs typeface="Courier New"/>
              </a:rPr>
              <a:t> </a:t>
            </a:r>
            <a:endParaRPr lang="en-US" sz="1600" dirty="0" smtClean="0">
              <a:latin typeface="Courier New"/>
              <a:cs typeface="Courier New"/>
            </a:endParaRPr>
          </a:p>
          <a:p>
            <a:pPr>
              <a:buNone/>
            </a:pPr>
            <a:r>
              <a:rPr lang="en-US" sz="1600" dirty="0">
                <a:latin typeface="Courier New"/>
                <a:cs typeface="Courier New"/>
              </a:rPr>
              <a:t> </a:t>
            </a:r>
            <a:r>
              <a:rPr lang="en-US" sz="1600" dirty="0" smtClean="0">
                <a:latin typeface="Courier New"/>
                <a:cs typeface="Courier New"/>
              </a:rPr>
              <a:t>     </a:t>
            </a:r>
            <a:r>
              <a:rPr lang="en-US" sz="1600" dirty="0" err="1" smtClean="0">
                <a:latin typeface="Courier New"/>
                <a:cs typeface="Courier New"/>
              </a:rPr>
              <a:t>System.out.println</a:t>
            </a:r>
            <a:r>
              <a:rPr lang="en-US" sz="1600" dirty="0">
                <a:latin typeface="Courier New"/>
                <a:cs typeface="Courier New"/>
              </a:rPr>
              <a:t>("The numbers in reverse order:");</a:t>
            </a:r>
          </a:p>
          <a:p>
            <a:pPr>
              <a:buNone/>
            </a:pPr>
            <a:r>
              <a:rPr lang="en-US" sz="1600" dirty="0" smtClean="0">
                <a:latin typeface="Courier New"/>
                <a:cs typeface="Courier New"/>
              </a:rPr>
              <a:t>      </a:t>
            </a:r>
            <a:r>
              <a:rPr lang="en-US" sz="1600" dirty="0">
                <a:latin typeface="Courier New"/>
                <a:cs typeface="Courier New"/>
              </a:rPr>
              <a:t>for (</a:t>
            </a:r>
            <a:r>
              <a:rPr lang="en-US" sz="1600" dirty="0" err="1">
                <a:latin typeface="Courier New"/>
                <a:cs typeface="Courier New"/>
              </a:rPr>
              <a:t>int</a:t>
            </a:r>
            <a:r>
              <a:rPr lang="en-US" sz="1600" dirty="0">
                <a:latin typeface="Courier New"/>
                <a:cs typeface="Courier New"/>
              </a:rPr>
              <a:t> index </a:t>
            </a:r>
            <a:r>
              <a:rPr lang="en-US" sz="1600" b="1" dirty="0">
                <a:solidFill>
                  <a:srgbClr val="FF0000"/>
                </a:solidFill>
                <a:latin typeface="Courier New"/>
                <a:cs typeface="Courier New"/>
              </a:rPr>
              <a:t>= </a:t>
            </a:r>
            <a:r>
              <a:rPr lang="en-US" sz="1600" dirty="0" smtClean="0">
                <a:latin typeface="Courier New"/>
                <a:cs typeface="Courier New"/>
              </a:rPr>
              <a:t>???; ???; ???)</a:t>
            </a:r>
            <a:endParaRPr lang="en-US" sz="1600" dirty="0">
              <a:latin typeface="Courier New"/>
              <a:cs typeface="Courier New"/>
            </a:endParaRPr>
          </a:p>
          <a:p>
            <a:pPr>
              <a:buNone/>
            </a:pPr>
            <a:r>
              <a:rPr lang="en-US" sz="1600" dirty="0">
                <a:latin typeface="Courier New"/>
                <a:cs typeface="Courier New"/>
              </a:rPr>
              <a:t>         </a:t>
            </a:r>
            <a:r>
              <a:rPr lang="en-US" sz="1600" dirty="0" err="1">
                <a:latin typeface="Courier New"/>
                <a:cs typeface="Courier New"/>
              </a:rPr>
              <a:t>System.out.print</a:t>
            </a:r>
            <a:r>
              <a:rPr lang="en-US" sz="1600" dirty="0">
                <a:latin typeface="Courier New"/>
                <a:cs typeface="Courier New"/>
              </a:rPr>
              <a:t>(numbers[index] + "  ");</a:t>
            </a:r>
          </a:p>
          <a:p>
            <a:pPr>
              <a:buNone/>
            </a:pPr>
            <a:r>
              <a:rPr lang="en-US" sz="1600" dirty="0">
                <a:latin typeface="Courier New"/>
                <a:cs typeface="Courier New"/>
              </a:rPr>
              <a:t>   }</a:t>
            </a:r>
          </a:p>
          <a:p>
            <a:pPr>
              <a:buNone/>
            </a:pPr>
            <a:r>
              <a:rPr lang="en-US" sz="1600" dirty="0" smtClean="0">
                <a:latin typeface="Courier New"/>
                <a:cs typeface="Courier New"/>
              </a:rPr>
              <a:t>}</a:t>
            </a:r>
            <a:endParaRPr lang="en-US" sz="1600" dirty="0">
              <a:latin typeface="Courier New"/>
              <a:cs typeface="Courier New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7 - </a:t>
            </a:r>
            <a:fld id="{90994C07-E970-A243-9601-A1D642E986EC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12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922" y="274638"/>
            <a:ext cx="8694229" cy="608171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600" dirty="0" smtClean="0">
                <a:latin typeface="Courier New"/>
                <a:cs typeface="Courier New"/>
              </a:rPr>
              <a:t>import </a:t>
            </a:r>
            <a:r>
              <a:rPr lang="en-US" sz="1600" dirty="0" err="1" smtClean="0">
                <a:latin typeface="Courier New"/>
                <a:cs typeface="Courier New"/>
              </a:rPr>
              <a:t>java.util.Scanner</a:t>
            </a:r>
            <a:r>
              <a:rPr lang="en-US" sz="1600" dirty="0" smtClean="0">
                <a:latin typeface="Courier New"/>
                <a:cs typeface="Courier New"/>
              </a:rPr>
              <a:t>;</a:t>
            </a:r>
          </a:p>
          <a:p>
            <a:pPr>
              <a:buNone/>
            </a:pPr>
            <a:endParaRPr lang="en-US" sz="1600" dirty="0" smtClean="0">
              <a:latin typeface="Courier New"/>
              <a:cs typeface="Courier New"/>
            </a:endParaRPr>
          </a:p>
          <a:p>
            <a:pPr>
              <a:buNone/>
            </a:pPr>
            <a:r>
              <a:rPr lang="en-US" sz="1600" dirty="0" smtClean="0">
                <a:latin typeface="Courier New"/>
                <a:cs typeface="Courier New"/>
              </a:rPr>
              <a:t>public class </a:t>
            </a:r>
            <a:r>
              <a:rPr lang="en-US" sz="1600" dirty="0" err="1" smtClean="0">
                <a:latin typeface="Courier New"/>
                <a:cs typeface="Courier New"/>
              </a:rPr>
              <a:t>ReverseOrder</a:t>
            </a:r>
            <a:endParaRPr lang="en-US" sz="1600" dirty="0" smtClean="0">
              <a:latin typeface="Courier New"/>
              <a:cs typeface="Courier New"/>
            </a:endParaRPr>
          </a:p>
          <a:p>
            <a:pPr>
              <a:buNone/>
            </a:pPr>
            <a:r>
              <a:rPr lang="en-US" sz="1600" dirty="0" smtClean="0">
                <a:latin typeface="Courier New"/>
                <a:cs typeface="Courier New"/>
              </a:rPr>
              <a:t>{</a:t>
            </a:r>
          </a:p>
          <a:p>
            <a:pPr>
              <a:buNone/>
            </a:pPr>
            <a:r>
              <a:rPr lang="en-US" sz="1600" dirty="0" smtClean="0">
                <a:latin typeface="Courier New"/>
                <a:cs typeface="Courier New"/>
              </a:rPr>
              <a:t>   public static void main(String[] </a:t>
            </a:r>
            <a:r>
              <a:rPr lang="en-US" sz="1600" dirty="0" err="1" smtClean="0">
                <a:latin typeface="Courier New"/>
                <a:cs typeface="Courier New"/>
              </a:rPr>
              <a:t>args</a:t>
            </a:r>
            <a:r>
              <a:rPr lang="en-US" sz="1600" dirty="0" smtClean="0">
                <a:latin typeface="Courier New"/>
                <a:cs typeface="Courier New"/>
              </a:rPr>
              <a:t>) {</a:t>
            </a:r>
          </a:p>
          <a:p>
            <a:pPr>
              <a:buNone/>
            </a:pPr>
            <a:r>
              <a:rPr lang="en-US" sz="1600" dirty="0" smtClean="0">
                <a:latin typeface="Courier New"/>
                <a:cs typeface="Courier New"/>
              </a:rPr>
              <a:t>      Scanner scan = new </a:t>
            </a:r>
            <a:r>
              <a:rPr lang="en-US" sz="1600" dirty="0" err="1" smtClean="0">
                <a:latin typeface="Courier New"/>
                <a:cs typeface="Courier New"/>
              </a:rPr>
              <a:t>Scanner(System.in</a:t>
            </a:r>
            <a:r>
              <a:rPr lang="en-US" sz="1600" dirty="0" smtClean="0">
                <a:latin typeface="Courier New"/>
                <a:cs typeface="Courier New"/>
              </a:rPr>
              <a:t>);</a:t>
            </a:r>
          </a:p>
          <a:p>
            <a:pPr>
              <a:buNone/>
            </a:pPr>
            <a:r>
              <a:rPr lang="en-US" sz="1600" dirty="0" smtClean="0">
                <a:latin typeface="Courier New"/>
                <a:cs typeface="Courier New"/>
              </a:rPr>
              <a:t>      double[] numbers = new double[10];</a:t>
            </a:r>
          </a:p>
          <a:p>
            <a:pPr>
              <a:buNone/>
            </a:pPr>
            <a:endParaRPr lang="en-US" sz="1600" dirty="0" smtClean="0">
              <a:latin typeface="Courier New"/>
              <a:cs typeface="Courier New"/>
            </a:endParaRPr>
          </a:p>
          <a:p>
            <a:pPr>
              <a:buNone/>
            </a:pPr>
            <a:r>
              <a:rPr lang="en-US" sz="1600" dirty="0" smtClean="0">
                <a:latin typeface="Courier New"/>
                <a:cs typeface="Courier New"/>
              </a:rPr>
              <a:t>      </a:t>
            </a:r>
            <a:r>
              <a:rPr lang="en-US" sz="1600" dirty="0" err="1" smtClean="0">
                <a:latin typeface="Courier New"/>
                <a:cs typeface="Courier New"/>
              </a:rPr>
              <a:t>System.out.println("The</a:t>
            </a:r>
            <a:r>
              <a:rPr lang="en-US" sz="1600" dirty="0" smtClean="0">
                <a:latin typeface="Courier New"/>
                <a:cs typeface="Courier New"/>
              </a:rPr>
              <a:t> size of the array: " + </a:t>
            </a:r>
            <a:r>
              <a:rPr lang="en-US" sz="1600" dirty="0" err="1" smtClean="0">
                <a:latin typeface="Courier New"/>
                <a:cs typeface="Courier New"/>
              </a:rPr>
              <a:t>numbers.</a:t>
            </a:r>
            <a:r>
              <a:rPr lang="en-US" sz="1600" b="1" dirty="0" err="1" smtClean="0">
                <a:solidFill>
                  <a:srgbClr val="00B050"/>
                </a:solidFill>
                <a:latin typeface="Courier New"/>
                <a:cs typeface="Courier New"/>
              </a:rPr>
              <a:t>length</a:t>
            </a:r>
            <a:r>
              <a:rPr lang="en-US" sz="1600" dirty="0" smtClean="0">
                <a:latin typeface="Courier New"/>
                <a:cs typeface="Courier New"/>
              </a:rPr>
              <a:t>);</a:t>
            </a:r>
          </a:p>
          <a:p>
            <a:pPr>
              <a:buNone/>
            </a:pPr>
            <a:endParaRPr lang="en-US" sz="1600" dirty="0" smtClean="0">
              <a:latin typeface="Courier New"/>
              <a:cs typeface="Courier New"/>
            </a:endParaRPr>
          </a:p>
          <a:p>
            <a:pPr>
              <a:buNone/>
            </a:pPr>
            <a:r>
              <a:rPr lang="en-US" sz="1600" dirty="0" smtClean="0">
                <a:latin typeface="Courier New"/>
                <a:cs typeface="Courier New"/>
              </a:rPr>
              <a:t>      for (</a:t>
            </a:r>
            <a:r>
              <a:rPr lang="en-US" sz="1600" dirty="0" err="1" smtClean="0">
                <a:latin typeface="Courier New"/>
                <a:cs typeface="Courier New"/>
              </a:rPr>
              <a:t>int</a:t>
            </a:r>
            <a:r>
              <a:rPr lang="en-US" sz="1600" dirty="0" smtClean="0">
                <a:latin typeface="Courier New"/>
                <a:cs typeface="Courier New"/>
              </a:rPr>
              <a:t> index = 0; index </a:t>
            </a:r>
            <a:r>
              <a:rPr lang="en-US" sz="1600" b="1" dirty="0" smtClean="0">
                <a:solidFill>
                  <a:srgbClr val="FF0000"/>
                </a:solidFill>
                <a:latin typeface="Courier New"/>
                <a:cs typeface="Courier New"/>
              </a:rPr>
              <a:t>&lt; </a:t>
            </a:r>
            <a:r>
              <a:rPr lang="en-US" sz="1600" dirty="0" err="1" smtClean="0">
                <a:latin typeface="Courier New"/>
                <a:cs typeface="Courier New"/>
              </a:rPr>
              <a:t>numbers.</a:t>
            </a:r>
            <a:r>
              <a:rPr lang="en-US" sz="1600" b="1" dirty="0" err="1" smtClean="0">
                <a:solidFill>
                  <a:srgbClr val="FF0000"/>
                </a:solidFill>
                <a:latin typeface="Courier New"/>
                <a:cs typeface="Courier New"/>
              </a:rPr>
              <a:t>length</a:t>
            </a:r>
            <a:r>
              <a:rPr lang="en-US" sz="1600" dirty="0" smtClean="0">
                <a:latin typeface="Courier New"/>
                <a:cs typeface="Courier New"/>
              </a:rPr>
              <a:t>; index++) {</a:t>
            </a:r>
          </a:p>
          <a:p>
            <a:pPr>
              <a:buNone/>
            </a:pPr>
            <a:r>
              <a:rPr lang="en-US" sz="1600" dirty="0" smtClean="0">
                <a:latin typeface="Courier New"/>
                <a:cs typeface="Courier New"/>
              </a:rPr>
              <a:t>         </a:t>
            </a:r>
            <a:r>
              <a:rPr lang="en-US" sz="1600" dirty="0" err="1" smtClean="0">
                <a:latin typeface="Courier New"/>
                <a:cs typeface="Courier New"/>
              </a:rPr>
              <a:t>System.out.print("Enter</a:t>
            </a:r>
            <a:r>
              <a:rPr lang="en-US" sz="1600" dirty="0" smtClean="0">
                <a:latin typeface="Courier New"/>
                <a:cs typeface="Courier New"/>
              </a:rPr>
              <a:t> number " + (index+1) + ": ");</a:t>
            </a:r>
          </a:p>
          <a:p>
            <a:pPr>
              <a:buNone/>
            </a:pPr>
            <a:r>
              <a:rPr lang="en-US" sz="1600" dirty="0" smtClean="0">
                <a:latin typeface="Courier New"/>
                <a:cs typeface="Courier New"/>
              </a:rPr>
              <a:t>         </a:t>
            </a:r>
            <a:r>
              <a:rPr lang="en-US" sz="1600" dirty="0" err="1" smtClean="0">
                <a:latin typeface="Courier New"/>
                <a:cs typeface="Courier New"/>
              </a:rPr>
              <a:t>numbers[index</a:t>
            </a:r>
            <a:r>
              <a:rPr lang="en-US" sz="1600" dirty="0" smtClean="0">
                <a:latin typeface="Courier New"/>
                <a:cs typeface="Courier New"/>
              </a:rPr>
              <a:t>] = </a:t>
            </a:r>
            <a:r>
              <a:rPr lang="en-US" sz="1600" dirty="0" err="1" smtClean="0">
                <a:latin typeface="Courier New"/>
                <a:cs typeface="Courier New"/>
              </a:rPr>
              <a:t>scan.nextDouble</a:t>
            </a:r>
            <a:r>
              <a:rPr lang="en-US" sz="1600" dirty="0" smtClean="0">
                <a:latin typeface="Courier New"/>
                <a:cs typeface="Courier New"/>
              </a:rPr>
              <a:t>();</a:t>
            </a:r>
          </a:p>
          <a:p>
            <a:pPr>
              <a:buNone/>
            </a:pPr>
            <a:r>
              <a:rPr lang="en-US" sz="1600" dirty="0" smtClean="0">
                <a:latin typeface="Courier New"/>
                <a:cs typeface="Courier New"/>
              </a:rPr>
              <a:t>      }</a:t>
            </a:r>
          </a:p>
          <a:p>
            <a:pPr>
              <a:buNone/>
            </a:pPr>
            <a:r>
              <a:rPr lang="en-US" sz="1600" dirty="0" smtClean="0">
                <a:latin typeface="Courier New"/>
                <a:cs typeface="Courier New"/>
              </a:rPr>
              <a:t>		</a:t>
            </a:r>
            <a:r>
              <a:rPr lang="en-US" sz="1600" dirty="0">
                <a:latin typeface="Courier New"/>
                <a:cs typeface="Courier New"/>
              </a:rPr>
              <a:t> </a:t>
            </a:r>
            <a:endParaRPr lang="en-US" sz="1600" dirty="0" smtClean="0">
              <a:latin typeface="Courier New"/>
              <a:cs typeface="Courier New"/>
            </a:endParaRPr>
          </a:p>
          <a:p>
            <a:pPr>
              <a:buNone/>
            </a:pPr>
            <a:r>
              <a:rPr lang="en-US" sz="1600" dirty="0">
                <a:latin typeface="Courier New"/>
                <a:cs typeface="Courier New"/>
              </a:rPr>
              <a:t> </a:t>
            </a:r>
            <a:r>
              <a:rPr lang="en-US" sz="1600" dirty="0" smtClean="0">
                <a:latin typeface="Courier New"/>
                <a:cs typeface="Courier New"/>
              </a:rPr>
              <a:t>     </a:t>
            </a:r>
            <a:r>
              <a:rPr lang="en-US" sz="1600" dirty="0" err="1" smtClean="0">
                <a:latin typeface="Courier New"/>
                <a:cs typeface="Courier New"/>
              </a:rPr>
              <a:t>System.out.println</a:t>
            </a:r>
            <a:r>
              <a:rPr lang="en-US" sz="1600" dirty="0">
                <a:latin typeface="Courier New"/>
                <a:cs typeface="Courier New"/>
              </a:rPr>
              <a:t>("The numbers in reverse order:");</a:t>
            </a:r>
          </a:p>
          <a:p>
            <a:pPr>
              <a:buNone/>
            </a:pPr>
            <a:r>
              <a:rPr lang="en-US" sz="1600" dirty="0" smtClean="0">
                <a:latin typeface="Courier New"/>
                <a:cs typeface="Courier New"/>
              </a:rPr>
              <a:t>      </a:t>
            </a:r>
            <a:r>
              <a:rPr lang="en-US" sz="1600" dirty="0">
                <a:latin typeface="Courier New"/>
                <a:cs typeface="Courier New"/>
              </a:rPr>
              <a:t>for (</a:t>
            </a:r>
            <a:r>
              <a:rPr lang="en-US" sz="1600" dirty="0" err="1">
                <a:latin typeface="Courier New"/>
                <a:cs typeface="Courier New"/>
              </a:rPr>
              <a:t>int</a:t>
            </a:r>
            <a:r>
              <a:rPr lang="en-US" sz="1600" dirty="0">
                <a:latin typeface="Courier New"/>
                <a:cs typeface="Courier New"/>
              </a:rPr>
              <a:t> index </a:t>
            </a:r>
            <a:r>
              <a:rPr lang="en-US" sz="1600" b="1" dirty="0">
                <a:solidFill>
                  <a:srgbClr val="FF0000"/>
                </a:solidFill>
                <a:latin typeface="Courier New"/>
                <a:cs typeface="Courier New"/>
              </a:rPr>
              <a:t>= </a:t>
            </a:r>
            <a:r>
              <a:rPr lang="en-US" sz="1600" dirty="0" smtClean="0">
                <a:latin typeface="Courier New"/>
                <a:cs typeface="Courier New"/>
              </a:rPr>
              <a:t>numbers.</a:t>
            </a:r>
            <a:r>
              <a:rPr lang="en-US" sz="1600" b="1" dirty="0" smtClean="0">
                <a:solidFill>
                  <a:srgbClr val="FF0000"/>
                </a:solidFill>
                <a:latin typeface="Courier New"/>
                <a:cs typeface="Courier New"/>
              </a:rPr>
              <a:t>length-1</a:t>
            </a:r>
            <a:r>
              <a:rPr lang="en-US" sz="1600" dirty="0" smtClean="0">
                <a:latin typeface="Courier New"/>
                <a:cs typeface="Courier New"/>
              </a:rPr>
              <a:t>; </a:t>
            </a:r>
            <a:r>
              <a:rPr lang="en-US" sz="1600" dirty="0">
                <a:latin typeface="Courier New"/>
                <a:cs typeface="Courier New"/>
              </a:rPr>
              <a:t>index </a:t>
            </a:r>
            <a:r>
              <a:rPr lang="en-US" sz="1600" b="1" dirty="0" smtClean="0">
                <a:solidFill>
                  <a:srgbClr val="0000FF"/>
                </a:solidFill>
                <a:latin typeface="Courier New"/>
                <a:cs typeface="Courier New"/>
              </a:rPr>
              <a:t>&gt;=</a:t>
            </a:r>
            <a:r>
              <a:rPr lang="en-US" sz="1600" dirty="0" smtClean="0">
                <a:latin typeface="Courier New"/>
                <a:cs typeface="Courier New"/>
              </a:rPr>
              <a:t> </a:t>
            </a:r>
            <a:r>
              <a:rPr lang="en-US" sz="1600" dirty="0">
                <a:latin typeface="Courier New"/>
                <a:cs typeface="Courier New"/>
              </a:rPr>
              <a:t>0; index</a:t>
            </a:r>
            <a:r>
              <a:rPr lang="en-US" sz="1600" b="1" dirty="0">
                <a:solidFill>
                  <a:srgbClr val="0000FF"/>
                </a:solidFill>
                <a:latin typeface="Courier New"/>
                <a:cs typeface="Courier New"/>
              </a:rPr>
              <a:t>--</a:t>
            </a:r>
            <a:r>
              <a:rPr lang="en-US" sz="1600" dirty="0">
                <a:latin typeface="Courier New"/>
                <a:cs typeface="Courier New"/>
              </a:rPr>
              <a:t>)</a:t>
            </a:r>
          </a:p>
          <a:p>
            <a:pPr>
              <a:buNone/>
            </a:pPr>
            <a:r>
              <a:rPr lang="en-US" sz="1600" dirty="0">
                <a:latin typeface="Courier New"/>
                <a:cs typeface="Courier New"/>
              </a:rPr>
              <a:t>         </a:t>
            </a:r>
            <a:r>
              <a:rPr lang="en-US" sz="1600" dirty="0" err="1">
                <a:latin typeface="Courier New"/>
                <a:cs typeface="Courier New"/>
              </a:rPr>
              <a:t>System.out.print</a:t>
            </a:r>
            <a:r>
              <a:rPr lang="en-US" sz="1600" dirty="0">
                <a:latin typeface="Courier New"/>
                <a:cs typeface="Courier New"/>
              </a:rPr>
              <a:t>(numbers[index] + "  ");</a:t>
            </a:r>
          </a:p>
          <a:p>
            <a:pPr>
              <a:buNone/>
            </a:pPr>
            <a:r>
              <a:rPr lang="en-US" sz="1600" dirty="0">
                <a:latin typeface="Courier New"/>
                <a:cs typeface="Courier New"/>
              </a:rPr>
              <a:t>   }</a:t>
            </a:r>
          </a:p>
          <a:p>
            <a:pPr>
              <a:buNone/>
            </a:pPr>
            <a:r>
              <a:rPr lang="en-US" sz="1600" dirty="0" smtClean="0">
                <a:latin typeface="Courier New"/>
                <a:cs typeface="Courier New"/>
              </a:rPr>
              <a:t>}</a:t>
            </a:r>
            <a:endParaRPr lang="en-US" sz="1600" dirty="0">
              <a:latin typeface="Courier New"/>
              <a:cs typeface="Courier New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7 - </a:t>
            </a:r>
            <a:fld id="{90994C07-E970-A243-9601-A1D642E986EC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7 - </a:t>
            </a:r>
            <a:fld id="{90994C07-E970-A243-9601-A1D642E986EC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6326" y="426876"/>
            <a:ext cx="6002382" cy="6431124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5784241" y="904009"/>
            <a:ext cx="225104" cy="4987636"/>
          </a:xfrm>
          <a:prstGeom prst="roundRect">
            <a:avLst/>
          </a:prstGeom>
          <a:gradFill>
            <a:gsLst>
              <a:gs pos="100000">
                <a:schemeClr val="accent1">
                  <a:tint val="100000"/>
                  <a:shade val="100000"/>
                  <a:satMod val="130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7146095" y="888631"/>
            <a:ext cx="225104" cy="4987636"/>
          </a:xfrm>
          <a:prstGeom prst="roundRect">
            <a:avLst/>
          </a:prstGeom>
          <a:gradFill>
            <a:gsLst>
              <a:gs pos="100000">
                <a:schemeClr val="accent1">
                  <a:tint val="100000"/>
                  <a:shade val="100000"/>
                  <a:satMod val="130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49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922" y="274638"/>
            <a:ext cx="8694229" cy="608171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400" dirty="0" smtClean="0">
                <a:latin typeface="Courier New"/>
                <a:cs typeface="Courier New"/>
              </a:rPr>
              <a:t>import </a:t>
            </a:r>
            <a:r>
              <a:rPr lang="en-US" sz="1400" dirty="0" err="1" smtClean="0">
                <a:latin typeface="Courier New"/>
                <a:cs typeface="Courier New"/>
              </a:rPr>
              <a:t>java.util.Scanner</a:t>
            </a:r>
            <a:r>
              <a:rPr lang="en-US" sz="1400" dirty="0" smtClean="0">
                <a:latin typeface="Courier New"/>
                <a:cs typeface="Courier New"/>
              </a:rPr>
              <a:t>;</a:t>
            </a:r>
          </a:p>
          <a:p>
            <a:pPr>
              <a:buNone/>
            </a:pPr>
            <a:endParaRPr lang="en-US" sz="1400" dirty="0" smtClean="0">
              <a:latin typeface="Courier New"/>
              <a:cs typeface="Courier New"/>
            </a:endParaRPr>
          </a:p>
          <a:p>
            <a:pPr>
              <a:buNone/>
            </a:pPr>
            <a:r>
              <a:rPr lang="en-US" sz="1400" dirty="0" smtClean="0">
                <a:latin typeface="Courier New"/>
                <a:cs typeface="Courier New"/>
              </a:rPr>
              <a:t>public class </a:t>
            </a:r>
            <a:r>
              <a:rPr lang="en-US" sz="1400" dirty="0" err="1" smtClean="0">
                <a:latin typeface="Courier New"/>
                <a:cs typeface="Courier New"/>
              </a:rPr>
              <a:t>LetterCount</a:t>
            </a:r>
            <a:r>
              <a:rPr lang="en-US" sz="1400" dirty="0" smtClean="0">
                <a:latin typeface="Courier New"/>
                <a:cs typeface="Courier New"/>
              </a:rPr>
              <a:t> {</a:t>
            </a:r>
          </a:p>
          <a:p>
            <a:pPr>
              <a:buNone/>
            </a:pPr>
            <a:r>
              <a:rPr lang="en-US" sz="1400" dirty="0" smtClean="0">
                <a:latin typeface="Courier New"/>
                <a:cs typeface="Courier New"/>
              </a:rPr>
              <a:t>   public static void main(String[] </a:t>
            </a:r>
            <a:r>
              <a:rPr lang="en-US" sz="1400" dirty="0" err="1" smtClean="0">
                <a:latin typeface="Courier New"/>
                <a:cs typeface="Courier New"/>
              </a:rPr>
              <a:t>args</a:t>
            </a:r>
            <a:r>
              <a:rPr lang="en-US" sz="1400" dirty="0" smtClean="0">
                <a:latin typeface="Courier New"/>
                <a:cs typeface="Courier New"/>
              </a:rPr>
              <a:t>) {</a:t>
            </a:r>
          </a:p>
          <a:p>
            <a:pPr>
              <a:buNone/>
            </a:pPr>
            <a:r>
              <a:rPr lang="en-US" sz="1400" dirty="0" smtClean="0">
                <a:latin typeface="Courier New"/>
                <a:cs typeface="Courier New"/>
              </a:rPr>
              <a:t>      final </a:t>
            </a:r>
            <a:r>
              <a:rPr lang="en-US" sz="1400" dirty="0" err="1" smtClean="0">
                <a:latin typeface="Courier New"/>
                <a:cs typeface="Courier New"/>
              </a:rPr>
              <a:t>int</a:t>
            </a:r>
            <a:r>
              <a:rPr lang="en-US" sz="1400" dirty="0" smtClean="0">
                <a:latin typeface="Courier New"/>
                <a:cs typeface="Courier New"/>
              </a:rPr>
              <a:t> NUMCHARS = 26;</a:t>
            </a:r>
          </a:p>
          <a:p>
            <a:pPr>
              <a:buNone/>
            </a:pPr>
            <a:r>
              <a:rPr lang="en-US" sz="1400" dirty="0" smtClean="0">
                <a:latin typeface="Courier New"/>
                <a:cs typeface="Courier New"/>
              </a:rPr>
              <a:t>      Scanner scan = new Scanner(System.in);</a:t>
            </a:r>
          </a:p>
          <a:p>
            <a:pPr>
              <a:buNone/>
            </a:pPr>
            <a:r>
              <a:rPr lang="en-US" sz="1400" dirty="0" smtClean="0">
                <a:latin typeface="Courier New"/>
                <a:cs typeface="Courier New"/>
              </a:rPr>
              <a:t>      </a:t>
            </a:r>
            <a:r>
              <a:rPr lang="en-US" sz="1400" dirty="0" err="1" smtClean="0">
                <a:latin typeface="Courier New"/>
                <a:cs typeface="Courier New"/>
              </a:rPr>
              <a:t>int</a:t>
            </a:r>
            <a:r>
              <a:rPr lang="en-US" sz="1400" dirty="0" smtClean="0">
                <a:latin typeface="Courier New"/>
                <a:cs typeface="Courier New"/>
              </a:rPr>
              <a:t>[] upper = new </a:t>
            </a:r>
            <a:r>
              <a:rPr lang="en-US" sz="1400" dirty="0" err="1" smtClean="0">
                <a:latin typeface="Courier New"/>
                <a:cs typeface="Courier New"/>
              </a:rPr>
              <a:t>int</a:t>
            </a:r>
            <a:r>
              <a:rPr lang="en-US" sz="1400" dirty="0" smtClean="0">
                <a:latin typeface="Courier New"/>
                <a:cs typeface="Courier New"/>
              </a:rPr>
              <a:t>[NUMCHARS];  // upper[0]: 'A', upper[1]: 'B', ...</a:t>
            </a:r>
          </a:p>
          <a:p>
            <a:pPr>
              <a:buNone/>
            </a:pPr>
            <a:r>
              <a:rPr lang="en-US" sz="1400" dirty="0" smtClean="0">
                <a:latin typeface="Courier New"/>
                <a:cs typeface="Courier New"/>
              </a:rPr>
              <a:t>      </a:t>
            </a:r>
            <a:r>
              <a:rPr lang="en-US" sz="1400" dirty="0" err="1" smtClean="0">
                <a:latin typeface="Courier New"/>
                <a:cs typeface="Courier New"/>
              </a:rPr>
              <a:t>int</a:t>
            </a:r>
            <a:r>
              <a:rPr lang="en-US" sz="1400" dirty="0" smtClean="0">
                <a:latin typeface="Courier New"/>
                <a:cs typeface="Courier New"/>
              </a:rPr>
              <a:t>[] lower = new </a:t>
            </a:r>
            <a:r>
              <a:rPr lang="en-US" sz="1400" dirty="0" err="1" smtClean="0">
                <a:latin typeface="Courier New"/>
                <a:cs typeface="Courier New"/>
              </a:rPr>
              <a:t>int</a:t>
            </a:r>
            <a:r>
              <a:rPr lang="en-US" sz="1400" dirty="0" smtClean="0">
                <a:latin typeface="Courier New"/>
                <a:cs typeface="Courier New"/>
              </a:rPr>
              <a:t>[NUMCHARS];  // lower[0]: 'a', lower[1]: 'b', ...</a:t>
            </a:r>
          </a:p>
          <a:p>
            <a:pPr>
              <a:buNone/>
            </a:pPr>
            <a:r>
              <a:rPr lang="en-US" sz="1400" dirty="0" smtClean="0">
                <a:latin typeface="Courier New"/>
                <a:cs typeface="Courier New"/>
              </a:rPr>
              <a:t>      </a:t>
            </a:r>
            <a:r>
              <a:rPr lang="en-US" sz="1400" dirty="0" err="1" smtClean="0">
                <a:latin typeface="Courier New"/>
                <a:cs typeface="Courier New"/>
              </a:rPr>
              <a:t>int</a:t>
            </a:r>
            <a:r>
              <a:rPr lang="en-US" sz="1400" dirty="0" smtClean="0">
                <a:latin typeface="Courier New"/>
                <a:cs typeface="Courier New"/>
              </a:rPr>
              <a:t> other = 0;  </a:t>
            </a:r>
            <a:r>
              <a:rPr lang="en-US" sz="1400" dirty="0" smtClean="0">
                <a:solidFill>
                  <a:srgbClr val="3366FF"/>
                </a:solidFill>
                <a:latin typeface="Courier New"/>
                <a:cs typeface="Courier New"/>
              </a:rPr>
              <a:t>// counter for non-</a:t>
            </a:r>
            <a:r>
              <a:rPr lang="en-US" sz="1400" dirty="0" err="1" smtClean="0">
                <a:solidFill>
                  <a:srgbClr val="3366FF"/>
                </a:solidFill>
                <a:latin typeface="Courier New"/>
                <a:cs typeface="Courier New"/>
              </a:rPr>
              <a:t>alphabetics</a:t>
            </a:r>
            <a:endParaRPr lang="en-US" sz="1400" dirty="0" smtClean="0">
              <a:solidFill>
                <a:srgbClr val="3366FF"/>
              </a:solidFill>
              <a:latin typeface="Courier New"/>
              <a:cs typeface="Courier New"/>
            </a:endParaRPr>
          </a:p>
          <a:p>
            <a:pPr>
              <a:buNone/>
            </a:pPr>
            <a:r>
              <a:rPr lang="en-US" sz="1400" dirty="0">
                <a:latin typeface="Courier New"/>
                <a:cs typeface="Courier New"/>
              </a:rPr>
              <a:t> </a:t>
            </a:r>
            <a:r>
              <a:rPr lang="en-US" sz="1400" dirty="0" smtClean="0">
                <a:latin typeface="Courier New"/>
                <a:cs typeface="Courier New"/>
              </a:rPr>
              <a:t>     char </a:t>
            </a:r>
            <a:r>
              <a:rPr lang="en-US" sz="1400" dirty="0" err="1">
                <a:latin typeface="Courier New"/>
                <a:cs typeface="Courier New"/>
              </a:rPr>
              <a:t>currentChar</a:t>
            </a:r>
            <a:r>
              <a:rPr lang="en-US" sz="1400" dirty="0">
                <a:latin typeface="Courier New"/>
                <a:cs typeface="Courier New"/>
              </a:rPr>
              <a:t>;   </a:t>
            </a:r>
            <a:r>
              <a:rPr lang="en-US" sz="1400" dirty="0">
                <a:solidFill>
                  <a:srgbClr val="3366FF"/>
                </a:solidFill>
                <a:latin typeface="Courier New"/>
                <a:cs typeface="Courier New"/>
              </a:rPr>
              <a:t>// the current character being processed</a:t>
            </a:r>
            <a:endParaRPr lang="en-US" sz="1400" dirty="0" smtClean="0">
              <a:latin typeface="Courier New"/>
              <a:cs typeface="Courier New"/>
            </a:endParaRPr>
          </a:p>
          <a:p>
            <a:pPr>
              <a:buNone/>
            </a:pPr>
            <a:r>
              <a:rPr lang="en-US" sz="1400" dirty="0" smtClean="0">
                <a:latin typeface="Courier New"/>
                <a:cs typeface="Courier New"/>
              </a:rPr>
              <a:t>      </a:t>
            </a:r>
          </a:p>
          <a:p>
            <a:pPr>
              <a:buNone/>
            </a:pPr>
            <a:r>
              <a:rPr lang="en-US" sz="1400" dirty="0">
                <a:latin typeface="Courier New"/>
                <a:cs typeface="Courier New"/>
              </a:rPr>
              <a:t> </a:t>
            </a:r>
            <a:r>
              <a:rPr lang="en-US" sz="1400" dirty="0" smtClean="0">
                <a:latin typeface="Courier New"/>
                <a:cs typeface="Courier New"/>
              </a:rPr>
              <a:t>     </a:t>
            </a:r>
            <a:r>
              <a:rPr lang="en-US" sz="1400" dirty="0" err="1" smtClean="0">
                <a:latin typeface="Courier New"/>
                <a:cs typeface="Courier New"/>
              </a:rPr>
              <a:t>System.out.println</a:t>
            </a:r>
            <a:r>
              <a:rPr lang="en-US" sz="1400" dirty="0" smtClean="0">
                <a:latin typeface="Courier New"/>
                <a:cs typeface="Courier New"/>
              </a:rPr>
              <a:t>("Enter a sentence:");</a:t>
            </a:r>
          </a:p>
          <a:p>
            <a:pPr>
              <a:buNone/>
            </a:pPr>
            <a:r>
              <a:rPr lang="en-US" sz="1400" dirty="0" smtClean="0">
                <a:latin typeface="Courier New"/>
                <a:cs typeface="Courier New"/>
              </a:rPr>
              <a:t>      String line = </a:t>
            </a:r>
            <a:r>
              <a:rPr lang="en-US" sz="1400" dirty="0" err="1" smtClean="0">
                <a:latin typeface="Courier New"/>
                <a:cs typeface="Courier New"/>
              </a:rPr>
              <a:t>scan.nextLine</a:t>
            </a:r>
            <a:r>
              <a:rPr lang="en-US" sz="1400" dirty="0" smtClean="0">
                <a:latin typeface="Courier New"/>
                <a:cs typeface="Courier New"/>
              </a:rPr>
              <a:t>();	</a:t>
            </a:r>
          </a:p>
          <a:p>
            <a:pPr>
              <a:buNone/>
            </a:pPr>
            <a:r>
              <a:rPr lang="en-US" sz="1400" dirty="0" smtClean="0">
                <a:latin typeface="Courier New"/>
                <a:cs typeface="Courier New"/>
              </a:rPr>
              <a:t>	</a:t>
            </a:r>
          </a:p>
          <a:p>
            <a:pPr>
              <a:buNone/>
            </a:pPr>
            <a:r>
              <a:rPr lang="en-US" sz="1400" dirty="0">
                <a:solidFill>
                  <a:srgbClr val="3366FF"/>
                </a:solidFill>
                <a:latin typeface="Courier New"/>
                <a:cs typeface="Courier New"/>
              </a:rPr>
              <a:t> </a:t>
            </a:r>
            <a:r>
              <a:rPr lang="en-US" sz="1400" dirty="0" smtClean="0">
                <a:solidFill>
                  <a:srgbClr val="3366FF"/>
                </a:solidFill>
                <a:latin typeface="Courier New"/>
                <a:cs typeface="Courier New"/>
              </a:rPr>
              <a:t>     //  </a:t>
            </a:r>
            <a:r>
              <a:rPr lang="en-US" sz="1400" dirty="0">
                <a:solidFill>
                  <a:srgbClr val="3366FF"/>
                </a:solidFill>
                <a:latin typeface="Courier New"/>
                <a:cs typeface="Courier New"/>
              </a:rPr>
              <a:t>Count the number of each letter occurrence</a:t>
            </a:r>
          </a:p>
          <a:p>
            <a:pPr>
              <a:buNone/>
            </a:pPr>
            <a:r>
              <a:rPr lang="en-US" sz="1400" dirty="0">
                <a:latin typeface="Courier New"/>
                <a:cs typeface="Courier New"/>
              </a:rPr>
              <a:t>      for (</a:t>
            </a:r>
            <a:r>
              <a:rPr lang="en-US" sz="1400" dirty="0" err="1">
                <a:latin typeface="Courier New"/>
                <a:cs typeface="Courier New"/>
              </a:rPr>
              <a:t>int</a:t>
            </a:r>
            <a:r>
              <a:rPr lang="en-US" sz="1400" dirty="0">
                <a:latin typeface="Courier New"/>
                <a:cs typeface="Courier New"/>
              </a:rPr>
              <a:t> </a:t>
            </a:r>
            <a:r>
              <a:rPr lang="en-US" sz="1400" dirty="0" err="1">
                <a:latin typeface="Courier New"/>
                <a:cs typeface="Courier New"/>
              </a:rPr>
              <a:t>ch</a:t>
            </a:r>
            <a:r>
              <a:rPr lang="en-US" sz="1400" dirty="0">
                <a:latin typeface="Courier New"/>
                <a:cs typeface="Courier New"/>
              </a:rPr>
              <a:t> = 0; </a:t>
            </a:r>
            <a:r>
              <a:rPr lang="en-US" sz="1400" dirty="0" err="1">
                <a:latin typeface="Courier New"/>
                <a:cs typeface="Courier New"/>
              </a:rPr>
              <a:t>ch</a:t>
            </a:r>
            <a:r>
              <a:rPr lang="en-US" sz="1400" dirty="0">
                <a:latin typeface="Courier New"/>
                <a:cs typeface="Courier New"/>
              </a:rPr>
              <a:t> &lt; line</a:t>
            </a:r>
            <a:r>
              <a:rPr lang="en-US" sz="1400" dirty="0" smtClean="0">
                <a:latin typeface="Courier New"/>
                <a:cs typeface="Courier New"/>
              </a:rPr>
              <a:t>.</a:t>
            </a:r>
            <a:r>
              <a:rPr lang="en-US" sz="1400" b="1" dirty="0" smtClean="0">
                <a:solidFill>
                  <a:srgbClr val="00B050"/>
                </a:solidFill>
                <a:latin typeface="Courier New"/>
                <a:cs typeface="Courier New"/>
              </a:rPr>
              <a:t>???</a:t>
            </a:r>
            <a:r>
              <a:rPr lang="en-US" sz="1400" dirty="0" smtClean="0">
                <a:latin typeface="Courier New"/>
                <a:cs typeface="Courier New"/>
              </a:rPr>
              <a:t>; </a:t>
            </a:r>
            <a:r>
              <a:rPr lang="en-US" sz="1400" dirty="0" err="1">
                <a:latin typeface="Courier New"/>
                <a:cs typeface="Courier New"/>
              </a:rPr>
              <a:t>ch</a:t>
            </a:r>
            <a:r>
              <a:rPr lang="en-US" sz="1400" dirty="0" smtClean="0">
                <a:latin typeface="Courier New"/>
                <a:cs typeface="Courier New"/>
              </a:rPr>
              <a:t>++) {</a:t>
            </a:r>
            <a:endParaRPr lang="en-US" sz="1400" dirty="0">
              <a:latin typeface="Courier New"/>
              <a:cs typeface="Courier New"/>
            </a:endParaRPr>
          </a:p>
          <a:p>
            <a:pPr>
              <a:buNone/>
            </a:pPr>
            <a:r>
              <a:rPr lang="en-US" sz="1400" dirty="0">
                <a:latin typeface="Courier New"/>
                <a:cs typeface="Courier New"/>
              </a:rPr>
              <a:t>         </a:t>
            </a:r>
            <a:r>
              <a:rPr lang="en-US" sz="1400" dirty="0" err="1" smtClean="0">
                <a:latin typeface="Courier New"/>
                <a:cs typeface="Courier New"/>
              </a:rPr>
              <a:t>currentChar</a:t>
            </a:r>
            <a:r>
              <a:rPr lang="en-US" sz="1400" dirty="0" smtClean="0">
                <a:latin typeface="Courier New"/>
                <a:cs typeface="Courier New"/>
              </a:rPr>
              <a:t> </a:t>
            </a:r>
            <a:r>
              <a:rPr lang="en-US" sz="1400" dirty="0">
                <a:latin typeface="Courier New"/>
                <a:cs typeface="Courier New"/>
              </a:rPr>
              <a:t>= </a:t>
            </a:r>
            <a:r>
              <a:rPr lang="en-US" sz="1400" dirty="0" err="1">
                <a:latin typeface="Courier New"/>
                <a:cs typeface="Courier New"/>
              </a:rPr>
              <a:t>line.charAt</a:t>
            </a:r>
            <a:r>
              <a:rPr lang="en-US" sz="1400" dirty="0">
                <a:latin typeface="Courier New"/>
                <a:cs typeface="Courier New"/>
              </a:rPr>
              <a:t>(</a:t>
            </a:r>
            <a:r>
              <a:rPr lang="en-US" sz="1400" dirty="0" err="1">
                <a:latin typeface="Courier New"/>
                <a:cs typeface="Courier New"/>
              </a:rPr>
              <a:t>ch</a:t>
            </a:r>
            <a:r>
              <a:rPr lang="en-US" sz="1400" dirty="0">
                <a:latin typeface="Courier New"/>
                <a:cs typeface="Courier New"/>
              </a:rPr>
              <a:t>);</a:t>
            </a:r>
          </a:p>
          <a:p>
            <a:pPr>
              <a:buNone/>
            </a:pPr>
            <a:r>
              <a:rPr lang="en-US" sz="1400" dirty="0">
                <a:latin typeface="Courier New"/>
                <a:cs typeface="Courier New"/>
              </a:rPr>
              <a:t>         if (</a:t>
            </a:r>
            <a:r>
              <a:rPr lang="en-US" sz="1400" dirty="0" err="1" smtClean="0">
                <a:solidFill>
                  <a:srgbClr val="0000FF"/>
                </a:solidFill>
                <a:latin typeface="Courier New"/>
                <a:cs typeface="Courier New"/>
              </a:rPr>
              <a:t>currentChar</a:t>
            </a:r>
            <a:r>
              <a:rPr lang="en-US" sz="1400" dirty="0" smtClean="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Courier New"/>
                <a:cs typeface="Courier New"/>
              </a:rPr>
              <a:t>&gt;= 'A' &amp;&amp; </a:t>
            </a:r>
            <a:r>
              <a:rPr lang="en-US" sz="1400" dirty="0" err="1" smtClean="0">
                <a:solidFill>
                  <a:srgbClr val="0000FF"/>
                </a:solidFill>
                <a:latin typeface="Courier New"/>
                <a:cs typeface="Courier New"/>
              </a:rPr>
              <a:t>currentChar</a:t>
            </a:r>
            <a:r>
              <a:rPr lang="en-US" sz="1400" dirty="0" smtClean="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Courier New"/>
                <a:cs typeface="Courier New"/>
              </a:rPr>
              <a:t>&lt;= 'Z'</a:t>
            </a:r>
            <a:r>
              <a:rPr lang="en-US" sz="1400" dirty="0">
                <a:latin typeface="Courier New"/>
                <a:cs typeface="Courier New"/>
              </a:rPr>
              <a:t>)</a:t>
            </a:r>
          </a:p>
          <a:p>
            <a:pPr>
              <a:buNone/>
            </a:pPr>
            <a:r>
              <a:rPr lang="en-US" sz="1400" dirty="0">
                <a:latin typeface="Courier New"/>
                <a:cs typeface="Courier New"/>
              </a:rPr>
              <a:t>            </a:t>
            </a:r>
            <a:r>
              <a:rPr lang="en-US" sz="1400" dirty="0" smtClean="0">
                <a:latin typeface="Courier New"/>
                <a:cs typeface="Courier New"/>
              </a:rPr>
              <a:t>upper[</a:t>
            </a:r>
            <a:r>
              <a:rPr lang="en-US" sz="1400" b="1" dirty="0" err="1" smtClean="0">
                <a:solidFill>
                  <a:srgbClr val="00B050"/>
                </a:solidFill>
                <a:latin typeface="Courier New"/>
                <a:cs typeface="Courier New"/>
              </a:rPr>
              <a:t>currentChar</a:t>
            </a:r>
            <a:r>
              <a:rPr lang="en-US" sz="1400" b="1" dirty="0" smtClean="0">
                <a:solidFill>
                  <a:srgbClr val="00B050"/>
                </a:solidFill>
                <a:latin typeface="Courier New"/>
                <a:cs typeface="Courier New"/>
              </a:rPr>
              <a:t>-'A'</a:t>
            </a:r>
            <a:r>
              <a:rPr lang="en-US" sz="1400" dirty="0">
                <a:latin typeface="Courier New"/>
                <a:cs typeface="Courier New"/>
              </a:rPr>
              <a:t>]++; // 'A' – 'A' -&gt; 0; 'B' – 'A' -&gt; 1, ...</a:t>
            </a:r>
          </a:p>
          <a:p>
            <a:pPr>
              <a:buNone/>
            </a:pPr>
            <a:r>
              <a:rPr lang="en-US" sz="1400" dirty="0">
                <a:latin typeface="Courier New"/>
                <a:cs typeface="Courier New"/>
              </a:rPr>
              <a:t>         </a:t>
            </a:r>
            <a:r>
              <a:rPr lang="en-US" sz="1400" dirty="0" smtClean="0">
                <a:latin typeface="Courier New"/>
                <a:cs typeface="Courier New"/>
              </a:rPr>
              <a:t>else if </a:t>
            </a:r>
            <a:r>
              <a:rPr lang="en-US" sz="1400" dirty="0">
                <a:latin typeface="Courier New"/>
                <a:cs typeface="Courier New"/>
              </a:rPr>
              <a:t>(</a:t>
            </a:r>
            <a:r>
              <a:rPr lang="en-US" sz="1400" dirty="0" err="1" smtClean="0">
                <a:latin typeface="Courier New"/>
                <a:cs typeface="Courier New"/>
              </a:rPr>
              <a:t>currentChar</a:t>
            </a:r>
            <a:r>
              <a:rPr lang="en-US" sz="1400" dirty="0" smtClean="0">
                <a:latin typeface="Courier New"/>
                <a:cs typeface="Courier New"/>
              </a:rPr>
              <a:t> </a:t>
            </a:r>
            <a:r>
              <a:rPr lang="en-US" sz="1400" dirty="0">
                <a:latin typeface="Courier New"/>
                <a:cs typeface="Courier New"/>
              </a:rPr>
              <a:t>&gt;= 'a' &amp;&amp; </a:t>
            </a:r>
            <a:r>
              <a:rPr lang="en-US" sz="1400" dirty="0" err="1" smtClean="0">
                <a:latin typeface="Courier New"/>
                <a:cs typeface="Courier New"/>
              </a:rPr>
              <a:t>currentChar</a:t>
            </a:r>
            <a:r>
              <a:rPr lang="en-US" sz="1400" dirty="0" smtClean="0">
                <a:latin typeface="Courier New"/>
                <a:cs typeface="Courier New"/>
              </a:rPr>
              <a:t> </a:t>
            </a:r>
            <a:r>
              <a:rPr lang="en-US" sz="1400" dirty="0">
                <a:latin typeface="Courier New"/>
                <a:cs typeface="Courier New"/>
              </a:rPr>
              <a:t>&lt;= 'z')</a:t>
            </a:r>
          </a:p>
          <a:p>
            <a:pPr>
              <a:buNone/>
            </a:pPr>
            <a:r>
              <a:rPr lang="en-US" sz="1400" dirty="0">
                <a:latin typeface="Courier New"/>
                <a:cs typeface="Courier New"/>
              </a:rPr>
              <a:t>            </a:t>
            </a:r>
            <a:r>
              <a:rPr lang="en-US" sz="1400" dirty="0" smtClean="0">
                <a:latin typeface="Courier New"/>
                <a:cs typeface="Courier New"/>
              </a:rPr>
              <a:t>lower[</a:t>
            </a:r>
            <a:r>
              <a:rPr lang="en-US" sz="1400" b="1" dirty="0" err="1" smtClean="0">
                <a:solidFill>
                  <a:srgbClr val="00B050"/>
                </a:solidFill>
                <a:latin typeface="Courier New"/>
                <a:cs typeface="Courier New"/>
              </a:rPr>
              <a:t>currentChar</a:t>
            </a:r>
            <a:r>
              <a:rPr lang="en-US" sz="1400" b="1" dirty="0" smtClean="0">
                <a:solidFill>
                  <a:srgbClr val="00B050"/>
                </a:solidFill>
                <a:latin typeface="Courier New"/>
                <a:cs typeface="Courier New"/>
              </a:rPr>
              <a:t>-???</a:t>
            </a:r>
            <a:r>
              <a:rPr lang="en-US" sz="1400" dirty="0" smtClean="0">
                <a:latin typeface="Courier New"/>
                <a:cs typeface="Courier New"/>
              </a:rPr>
              <a:t>]++;</a:t>
            </a:r>
            <a:endParaRPr lang="en-US" sz="1400" dirty="0">
              <a:latin typeface="Courier New"/>
              <a:cs typeface="Courier New"/>
            </a:endParaRPr>
          </a:p>
          <a:p>
            <a:pPr>
              <a:buNone/>
            </a:pPr>
            <a:r>
              <a:rPr lang="en-US" sz="1400" dirty="0">
                <a:latin typeface="Courier New"/>
                <a:cs typeface="Courier New"/>
              </a:rPr>
              <a:t>         </a:t>
            </a:r>
            <a:r>
              <a:rPr lang="en-US" sz="1400" dirty="0" smtClean="0">
                <a:latin typeface="Courier New"/>
                <a:cs typeface="Courier New"/>
              </a:rPr>
              <a:t>else</a:t>
            </a:r>
            <a:endParaRPr lang="en-US" sz="1400" dirty="0">
              <a:latin typeface="Courier New"/>
              <a:cs typeface="Courier New"/>
            </a:endParaRPr>
          </a:p>
          <a:p>
            <a:pPr>
              <a:buNone/>
            </a:pPr>
            <a:r>
              <a:rPr lang="en-US" sz="1400" dirty="0">
                <a:latin typeface="Courier New"/>
                <a:cs typeface="Courier New"/>
              </a:rPr>
              <a:t>         </a:t>
            </a:r>
            <a:r>
              <a:rPr lang="en-US" sz="1400" dirty="0" smtClean="0">
                <a:latin typeface="Courier New"/>
                <a:cs typeface="Courier New"/>
              </a:rPr>
              <a:t>   </a:t>
            </a:r>
            <a:r>
              <a:rPr lang="en-US" sz="1400" dirty="0">
                <a:latin typeface="Courier New"/>
                <a:cs typeface="Courier New"/>
              </a:rPr>
              <a:t>other++;</a:t>
            </a:r>
          </a:p>
          <a:p>
            <a:pPr>
              <a:buNone/>
            </a:pPr>
            <a:r>
              <a:rPr lang="en-US" sz="1400" dirty="0">
                <a:latin typeface="Courier New"/>
                <a:cs typeface="Courier New"/>
              </a:rPr>
              <a:t>      }</a:t>
            </a:r>
            <a:endParaRPr lang="en-US" sz="1400" dirty="0" smtClean="0">
              <a:latin typeface="Courier New"/>
              <a:cs typeface="Courier New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7 - </a:t>
            </a:r>
            <a:fld id="{90994C07-E970-A243-9601-A1D642E986EC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922" y="274638"/>
            <a:ext cx="8694229" cy="608171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400" dirty="0" smtClean="0">
                <a:latin typeface="Courier New"/>
                <a:cs typeface="Courier New"/>
              </a:rPr>
              <a:t>import </a:t>
            </a:r>
            <a:r>
              <a:rPr lang="en-US" sz="1400" dirty="0" err="1" smtClean="0">
                <a:latin typeface="Courier New"/>
                <a:cs typeface="Courier New"/>
              </a:rPr>
              <a:t>java.util.Scanner</a:t>
            </a:r>
            <a:r>
              <a:rPr lang="en-US" sz="1400" dirty="0" smtClean="0">
                <a:latin typeface="Courier New"/>
                <a:cs typeface="Courier New"/>
              </a:rPr>
              <a:t>;</a:t>
            </a:r>
          </a:p>
          <a:p>
            <a:pPr>
              <a:buNone/>
            </a:pPr>
            <a:endParaRPr lang="en-US" sz="1400" dirty="0" smtClean="0">
              <a:latin typeface="Courier New"/>
              <a:cs typeface="Courier New"/>
            </a:endParaRPr>
          </a:p>
          <a:p>
            <a:pPr>
              <a:buNone/>
            </a:pPr>
            <a:r>
              <a:rPr lang="en-US" sz="1400" dirty="0" smtClean="0">
                <a:latin typeface="Courier New"/>
                <a:cs typeface="Courier New"/>
              </a:rPr>
              <a:t>public class </a:t>
            </a:r>
            <a:r>
              <a:rPr lang="en-US" sz="1400" dirty="0" err="1" smtClean="0">
                <a:latin typeface="Courier New"/>
                <a:cs typeface="Courier New"/>
              </a:rPr>
              <a:t>LetterCount</a:t>
            </a:r>
            <a:r>
              <a:rPr lang="en-US" sz="1400" dirty="0" smtClean="0">
                <a:latin typeface="Courier New"/>
                <a:cs typeface="Courier New"/>
              </a:rPr>
              <a:t> {</a:t>
            </a:r>
          </a:p>
          <a:p>
            <a:pPr>
              <a:buNone/>
            </a:pPr>
            <a:r>
              <a:rPr lang="en-US" sz="1400" dirty="0" smtClean="0">
                <a:latin typeface="Courier New"/>
                <a:cs typeface="Courier New"/>
              </a:rPr>
              <a:t>   public static void main(String[] </a:t>
            </a:r>
            <a:r>
              <a:rPr lang="en-US" sz="1400" dirty="0" err="1" smtClean="0">
                <a:latin typeface="Courier New"/>
                <a:cs typeface="Courier New"/>
              </a:rPr>
              <a:t>args</a:t>
            </a:r>
            <a:r>
              <a:rPr lang="en-US" sz="1400" dirty="0" smtClean="0">
                <a:latin typeface="Courier New"/>
                <a:cs typeface="Courier New"/>
              </a:rPr>
              <a:t>) {</a:t>
            </a:r>
          </a:p>
          <a:p>
            <a:pPr>
              <a:buNone/>
            </a:pPr>
            <a:r>
              <a:rPr lang="en-US" sz="1400" dirty="0" smtClean="0">
                <a:latin typeface="Courier New"/>
                <a:cs typeface="Courier New"/>
              </a:rPr>
              <a:t>      final </a:t>
            </a:r>
            <a:r>
              <a:rPr lang="en-US" sz="1400" dirty="0" err="1" smtClean="0">
                <a:latin typeface="Courier New"/>
                <a:cs typeface="Courier New"/>
              </a:rPr>
              <a:t>int</a:t>
            </a:r>
            <a:r>
              <a:rPr lang="en-US" sz="1400" dirty="0" smtClean="0">
                <a:latin typeface="Courier New"/>
                <a:cs typeface="Courier New"/>
              </a:rPr>
              <a:t> NUMCHARS = 26;</a:t>
            </a:r>
          </a:p>
          <a:p>
            <a:pPr>
              <a:buNone/>
            </a:pPr>
            <a:r>
              <a:rPr lang="en-US" sz="1400" dirty="0" smtClean="0">
                <a:latin typeface="Courier New"/>
                <a:cs typeface="Courier New"/>
              </a:rPr>
              <a:t>      Scanner scan = new Scanner(System.in);</a:t>
            </a:r>
          </a:p>
          <a:p>
            <a:pPr>
              <a:buNone/>
            </a:pPr>
            <a:r>
              <a:rPr lang="en-US" sz="1400" dirty="0" smtClean="0">
                <a:latin typeface="Courier New"/>
                <a:cs typeface="Courier New"/>
              </a:rPr>
              <a:t>      </a:t>
            </a:r>
            <a:r>
              <a:rPr lang="en-US" sz="1400" dirty="0" err="1" smtClean="0">
                <a:latin typeface="Courier New"/>
                <a:cs typeface="Courier New"/>
              </a:rPr>
              <a:t>int</a:t>
            </a:r>
            <a:r>
              <a:rPr lang="en-US" sz="1400" dirty="0" smtClean="0">
                <a:latin typeface="Courier New"/>
                <a:cs typeface="Courier New"/>
              </a:rPr>
              <a:t>[] upper = new </a:t>
            </a:r>
            <a:r>
              <a:rPr lang="en-US" sz="1400" dirty="0" err="1" smtClean="0">
                <a:latin typeface="Courier New"/>
                <a:cs typeface="Courier New"/>
              </a:rPr>
              <a:t>int</a:t>
            </a:r>
            <a:r>
              <a:rPr lang="en-US" sz="1400" dirty="0" smtClean="0">
                <a:latin typeface="Courier New"/>
                <a:cs typeface="Courier New"/>
              </a:rPr>
              <a:t>[NUMCHARS];  // upper[0]: 'A', upper[1]: 'B', ...</a:t>
            </a:r>
          </a:p>
          <a:p>
            <a:pPr>
              <a:buNone/>
            </a:pPr>
            <a:r>
              <a:rPr lang="en-US" sz="1400" dirty="0" smtClean="0">
                <a:latin typeface="Courier New"/>
                <a:cs typeface="Courier New"/>
              </a:rPr>
              <a:t>      </a:t>
            </a:r>
            <a:r>
              <a:rPr lang="en-US" sz="1400" dirty="0" err="1" smtClean="0">
                <a:latin typeface="Courier New"/>
                <a:cs typeface="Courier New"/>
              </a:rPr>
              <a:t>int</a:t>
            </a:r>
            <a:r>
              <a:rPr lang="en-US" sz="1400" dirty="0" smtClean="0">
                <a:latin typeface="Courier New"/>
                <a:cs typeface="Courier New"/>
              </a:rPr>
              <a:t>[] lower = new </a:t>
            </a:r>
            <a:r>
              <a:rPr lang="en-US" sz="1400" dirty="0" err="1" smtClean="0">
                <a:latin typeface="Courier New"/>
                <a:cs typeface="Courier New"/>
              </a:rPr>
              <a:t>int</a:t>
            </a:r>
            <a:r>
              <a:rPr lang="en-US" sz="1400" dirty="0" smtClean="0">
                <a:latin typeface="Courier New"/>
                <a:cs typeface="Courier New"/>
              </a:rPr>
              <a:t>[NUMCHARS];  // lower[0]: 'a', lower[1]: 'b', ...</a:t>
            </a:r>
          </a:p>
          <a:p>
            <a:pPr>
              <a:buNone/>
            </a:pPr>
            <a:r>
              <a:rPr lang="en-US" sz="1400" dirty="0" smtClean="0">
                <a:latin typeface="Courier New"/>
                <a:cs typeface="Courier New"/>
              </a:rPr>
              <a:t>      </a:t>
            </a:r>
            <a:r>
              <a:rPr lang="en-US" sz="1400" dirty="0" err="1" smtClean="0">
                <a:latin typeface="Courier New"/>
                <a:cs typeface="Courier New"/>
              </a:rPr>
              <a:t>int</a:t>
            </a:r>
            <a:r>
              <a:rPr lang="en-US" sz="1400" dirty="0" smtClean="0">
                <a:latin typeface="Courier New"/>
                <a:cs typeface="Courier New"/>
              </a:rPr>
              <a:t> other = 0;  </a:t>
            </a:r>
            <a:r>
              <a:rPr lang="en-US" sz="1400" dirty="0" smtClean="0">
                <a:solidFill>
                  <a:srgbClr val="3366FF"/>
                </a:solidFill>
                <a:latin typeface="Courier New"/>
                <a:cs typeface="Courier New"/>
              </a:rPr>
              <a:t>// counter for non-</a:t>
            </a:r>
            <a:r>
              <a:rPr lang="en-US" sz="1400" dirty="0" err="1" smtClean="0">
                <a:solidFill>
                  <a:srgbClr val="3366FF"/>
                </a:solidFill>
                <a:latin typeface="Courier New"/>
                <a:cs typeface="Courier New"/>
              </a:rPr>
              <a:t>alphabetics</a:t>
            </a:r>
            <a:endParaRPr lang="en-US" sz="1400" dirty="0" smtClean="0">
              <a:solidFill>
                <a:srgbClr val="3366FF"/>
              </a:solidFill>
              <a:latin typeface="Courier New"/>
              <a:cs typeface="Courier New"/>
            </a:endParaRPr>
          </a:p>
          <a:p>
            <a:pPr>
              <a:buNone/>
            </a:pPr>
            <a:r>
              <a:rPr lang="en-US" sz="1400" dirty="0">
                <a:latin typeface="Courier New"/>
                <a:cs typeface="Courier New"/>
              </a:rPr>
              <a:t> </a:t>
            </a:r>
            <a:r>
              <a:rPr lang="en-US" sz="1400" dirty="0" smtClean="0">
                <a:latin typeface="Courier New"/>
                <a:cs typeface="Courier New"/>
              </a:rPr>
              <a:t>     char </a:t>
            </a:r>
            <a:r>
              <a:rPr lang="en-US" sz="1400" dirty="0" err="1">
                <a:latin typeface="Courier New"/>
                <a:cs typeface="Courier New"/>
              </a:rPr>
              <a:t>currentChar</a:t>
            </a:r>
            <a:r>
              <a:rPr lang="en-US" sz="1400" dirty="0">
                <a:latin typeface="Courier New"/>
                <a:cs typeface="Courier New"/>
              </a:rPr>
              <a:t>;   </a:t>
            </a:r>
            <a:r>
              <a:rPr lang="en-US" sz="1400" dirty="0">
                <a:solidFill>
                  <a:srgbClr val="3366FF"/>
                </a:solidFill>
                <a:latin typeface="Courier New"/>
                <a:cs typeface="Courier New"/>
              </a:rPr>
              <a:t>// the current character being processed</a:t>
            </a:r>
            <a:endParaRPr lang="en-US" sz="1400" dirty="0" smtClean="0">
              <a:latin typeface="Courier New"/>
              <a:cs typeface="Courier New"/>
            </a:endParaRPr>
          </a:p>
          <a:p>
            <a:pPr>
              <a:buNone/>
            </a:pPr>
            <a:r>
              <a:rPr lang="en-US" sz="1400" dirty="0" smtClean="0">
                <a:latin typeface="Courier New"/>
                <a:cs typeface="Courier New"/>
              </a:rPr>
              <a:t>      </a:t>
            </a:r>
          </a:p>
          <a:p>
            <a:pPr>
              <a:buNone/>
            </a:pPr>
            <a:r>
              <a:rPr lang="en-US" sz="1400" dirty="0">
                <a:latin typeface="Courier New"/>
                <a:cs typeface="Courier New"/>
              </a:rPr>
              <a:t> </a:t>
            </a:r>
            <a:r>
              <a:rPr lang="en-US" sz="1400" dirty="0" smtClean="0">
                <a:latin typeface="Courier New"/>
                <a:cs typeface="Courier New"/>
              </a:rPr>
              <a:t>     </a:t>
            </a:r>
            <a:r>
              <a:rPr lang="en-US" sz="1400" dirty="0" err="1" smtClean="0">
                <a:latin typeface="Courier New"/>
                <a:cs typeface="Courier New"/>
              </a:rPr>
              <a:t>System.out.println</a:t>
            </a:r>
            <a:r>
              <a:rPr lang="en-US" sz="1400" dirty="0" smtClean="0">
                <a:latin typeface="Courier New"/>
                <a:cs typeface="Courier New"/>
              </a:rPr>
              <a:t>("Enter a sentence:");</a:t>
            </a:r>
          </a:p>
          <a:p>
            <a:pPr>
              <a:buNone/>
            </a:pPr>
            <a:r>
              <a:rPr lang="en-US" sz="1400" dirty="0" smtClean="0">
                <a:latin typeface="Courier New"/>
                <a:cs typeface="Courier New"/>
              </a:rPr>
              <a:t>      String line = </a:t>
            </a:r>
            <a:r>
              <a:rPr lang="en-US" sz="1400" dirty="0" err="1" smtClean="0">
                <a:latin typeface="Courier New"/>
                <a:cs typeface="Courier New"/>
              </a:rPr>
              <a:t>scan.nextLine</a:t>
            </a:r>
            <a:r>
              <a:rPr lang="en-US" sz="1400" dirty="0" smtClean="0">
                <a:latin typeface="Courier New"/>
                <a:cs typeface="Courier New"/>
              </a:rPr>
              <a:t>();	</a:t>
            </a:r>
          </a:p>
          <a:p>
            <a:pPr>
              <a:buNone/>
            </a:pPr>
            <a:r>
              <a:rPr lang="en-US" sz="1400" dirty="0" smtClean="0">
                <a:latin typeface="Courier New"/>
                <a:cs typeface="Courier New"/>
              </a:rPr>
              <a:t>	</a:t>
            </a:r>
          </a:p>
          <a:p>
            <a:pPr>
              <a:buNone/>
            </a:pPr>
            <a:r>
              <a:rPr lang="en-US" sz="1400" dirty="0">
                <a:solidFill>
                  <a:srgbClr val="3366FF"/>
                </a:solidFill>
                <a:latin typeface="Courier New"/>
                <a:cs typeface="Courier New"/>
              </a:rPr>
              <a:t> </a:t>
            </a:r>
            <a:r>
              <a:rPr lang="en-US" sz="1400" dirty="0" smtClean="0">
                <a:solidFill>
                  <a:srgbClr val="3366FF"/>
                </a:solidFill>
                <a:latin typeface="Courier New"/>
                <a:cs typeface="Courier New"/>
              </a:rPr>
              <a:t>     //  </a:t>
            </a:r>
            <a:r>
              <a:rPr lang="en-US" sz="1400" dirty="0">
                <a:solidFill>
                  <a:srgbClr val="3366FF"/>
                </a:solidFill>
                <a:latin typeface="Courier New"/>
                <a:cs typeface="Courier New"/>
              </a:rPr>
              <a:t>Count the number of each letter occurrence</a:t>
            </a:r>
          </a:p>
          <a:p>
            <a:pPr>
              <a:buNone/>
            </a:pPr>
            <a:r>
              <a:rPr lang="en-US" sz="1400" dirty="0">
                <a:latin typeface="Courier New"/>
                <a:cs typeface="Courier New"/>
              </a:rPr>
              <a:t>      for (</a:t>
            </a:r>
            <a:r>
              <a:rPr lang="en-US" sz="1400" dirty="0" err="1">
                <a:latin typeface="Courier New"/>
                <a:cs typeface="Courier New"/>
              </a:rPr>
              <a:t>int</a:t>
            </a:r>
            <a:r>
              <a:rPr lang="en-US" sz="1400" dirty="0">
                <a:latin typeface="Courier New"/>
                <a:cs typeface="Courier New"/>
              </a:rPr>
              <a:t> </a:t>
            </a:r>
            <a:r>
              <a:rPr lang="en-US" sz="1400" dirty="0" err="1">
                <a:latin typeface="Courier New"/>
                <a:cs typeface="Courier New"/>
              </a:rPr>
              <a:t>ch</a:t>
            </a:r>
            <a:r>
              <a:rPr lang="en-US" sz="1400" dirty="0">
                <a:latin typeface="Courier New"/>
                <a:cs typeface="Courier New"/>
              </a:rPr>
              <a:t> = 0; </a:t>
            </a:r>
            <a:r>
              <a:rPr lang="en-US" sz="1400" dirty="0" err="1">
                <a:latin typeface="Courier New"/>
                <a:cs typeface="Courier New"/>
              </a:rPr>
              <a:t>ch</a:t>
            </a:r>
            <a:r>
              <a:rPr lang="en-US" sz="1400" dirty="0">
                <a:latin typeface="Courier New"/>
                <a:cs typeface="Courier New"/>
              </a:rPr>
              <a:t> &lt; </a:t>
            </a:r>
            <a:r>
              <a:rPr lang="en-US" sz="1400" dirty="0" err="1">
                <a:latin typeface="Courier New"/>
                <a:cs typeface="Courier New"/>
              </a:rPr>
              <a:t>line.</a:t>
            </a:r>
            <a:r>
              <a:rPr lang="en-US" sz="1400" b="1" dirty="0" err="1">
                <a:solidFill>
                  <a:srgbClr val="00B050"/>
                </a:solidFill>
                <a:latin typeface="Courier New"/>
                <a:cs typeface="Courier New"/>
              </a:rPr>
              <a:t>length</a:t>
            </a:r>
            <a:r>
              <a:rPr lang="en-US" sz="1400" b="1" dirty="0">
                <a:solidFill>
                  <a:srgbClr val="00B050"/>
                </a:solidFill>
                <a:latin typeface="Courier New"/>
                <a:cs typeface="Courier New"/>
              </a:rPr>
              <a:t>()</a:t>
            </a:r>
            <a:r>
              <a:rPr lang="en-US" sz="1400" dirty="0">
                <a:latin typeface="Courier New"/>
                <a:cs typeface="Courier New"/>
              </a:rPr>
              <a:t>; </a:t>
            </a:r>
            <a:r>
              <a:rPr lang="en-US" sz="1400" dirty="0" err="1">
                <a:latin typeface="Courier New"/>
                <a:cs typeface="Courier New"/>
              </a:rPr>
              <a:t>ch</a:t>
            </a:r>
            <a:r>
              <a:rPr lang="en-US" sz="1400" dirty="0" smtClean="0">
                <a:latin typeface="Courier New"/>
                <a:cs typeface="Courier New"/>
              </a:rPr>
              <a:t>++) {</a:t>
            </a:r>
            <a:endParaRPr lang="en-US" sz="1400" dirty="0">
              <a:latin typeface="Courier New"/>
              <a:cs typeface="Courier New"/>
            </a:endParaRPr>
          </a:p>
          <a:p>
            <a:pPr>
              <a:buNone/>
            </a:pPr>
            <a:r>
              <a:rPr lang="en-US" sz="1400" dirty="0">
                <a:latin typeface="Courier New"/>
                <a:cs typeface="Courier New"/>
              </a:rPr>
              <a:t>         </a:t>
            </a:r>
            <a:r>
              <a:rPr lang="en-US" sz="1400" dirty="0" err="1" smtClean="0">
                <a:latin typeface="Courier New"/>
                <a:cs typeface="Courier New"/>
              </a:rPr>
              <a:t>currentChar</a:t>
            </a:r>
            <a:r>
              <a:rPr lang="en-US" sz="1400" dirty="0" smtClean="0">
                <a:latin typeface="Courier New"/>
                <a:cs typeface="Courier New"/>
              </a:rPr>
              <a:t> </a:t>
            </a:r>
            <a:r>
              <a:rPr lang="en-US" sz="1400" dirty="0">
                <a:latin typeface="Courier New"/>
                <a:cs typeface="Courier New"/>
              </a:rPr>
              <a:t>= </a:t>
            </a:r>
            <a:r>
              <a:rPr lang="en-US" sz="1400" dirty="0" err="1">
                <a:latin typeface="Courier New"/>
                <a:cs typeface="Courier New"/>
              </a:rPr>
              <a:t>line.charAt</a:t>
            </a:r>
            <a:r>
              <a:rPr lang="en-US" sz="1400" dirty="0">
                <a:latin typeface="Courier New"/>
                <a:cs typeface="Courier New"/>
              </a:rPr>
              <a:t>(</a:t>
            </a:r>
            <a:r>
              <a:rPr lang="en-US" sz="1400" dirty="0" err="1">
                <a:latin typeface="Courier New"/>
                <a:cs typeface="Courier New"/>
              </a:rPr>
              <a:t>ch</a:t>
            </a:r>
            <a:r>
              <a:rPr lang="en-US" sz="1400" dirty="0">
                <a:latin typeface="Courier New"/>
                <a:cs typeface="Courier New"/>
              </a:rPr>
              <a:t>);</a:t>
            </a:r>
          </a:p>
          <a:p>
            <a:pPr>
              <a:buNone/>
            </a:pPr>
            <a:r>
              <a:rPr lang="en-US" sz="1400" dirty="0">
                <a:latin typeface="Courier New"/>
                <a:cs typeface="Courier New"/>
              </a:rPr>
              <a:t>         if (</a:t>
            </a:r>
            <a:r>
              <a:rPr lang="en-US" sz="1400" dirty="0" err="1" smtClean="0">
                <a:solidFill>
                  <a:srgbClr val="0000FF"/>
                </a:solidFill>
                <a:latin typeface="Courier New"/>
                <a:cs typeface="Courier New"/>
              </a:rPr>
              <a:t>currentChar</a:t>
            </a:r>
            <a:r>
              <a:rPr lang="en-US" sz="1400" dirty="0" smtClean="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Courier New"/>
                <a:cs typeface="Courier New"/>
              </a:rPr>
              <a:t>&gt;= 'A' &amp;&amp; </a:t>
            </a:r>
            <a:r>
              <a:rPr lang="en-US" sz="1400" dirty="0" err="1" smtClean="0">
                <a:solidFill>
                  <a:srgbClr val="0000FF"/>
                </a:solidFill>
                <a:latin typeface="Courier New"/>
                <a:cs typeface="Courier New"/>
              </a:rPr>
              <a:t>currentChar</a:t>
            </a:r>
            <a:r>
              <a:rPr lang="en-US" sz="1400" dirty="0" smtClean="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Courier New"/>
                <a:cs typeface="Courier New"/>
              </a:rPr>
              <a:t>&lt;= 'Z'</a:t>
            </a:r>
            <a:r>
              <a:rPr lang="en-US" sz="1400" dirty="0">
                <a:latin typeface="Courier New"/>
                <a:cs typeface="Courier New"/>
              </a:rPr>
              <a:t>)</a:t>
            </a:r>
          </a:p>
          <a:p>
            <a:pPr>
              <a:buNone/>
            </a:pPr>
            <a:r>
              <a:rPr lang="en-US" sz="1400" dirty="0">
                <a:latin typeface="Courier New"/>
                <a:cs typeface="Courier New"/>
              </a:rPr>
              <a:t>            </a:t>
            </a:r>
            <a:r>
              <a:rPr lang="en-US" sz="1400" dirty="0" smtClean="0">
                <a:latin typeface="Courier New"/>
                <a:cs typeface="Courier New"/>
              </a:rPr>
              <a:t>upper[</a:t>
            </a:r>
            <a:r>
              <a:rPr lang="en-US" sz="1400" b="1" dirty="0" err="1" smtClean="0">
                <a:solidFill>
                  <a:srgbClr val="00B050"/>
                </a:solidFill>
                <a:latin typeface="Courier New"/>
                <a:cs typeface="Courier New"/>
              </a:rPr>
              <a:t>currentChar</a:t>
            </a:r>
            <a:r>
              <a:rPr lang="en-US" sz="1400" b="1" dirty="0" smtClean="0">
                <a:solidFill>
                  <a:srgbClr val="00B050"/>
                </a:solidFill>
                <a:latin typeface="Courier New"/>
                <a:cs typeface="Courier New"/>
              </a:rPr>
              <a:t>-'A'</a:t>
            </a:r>
            <a:r>
              <a:rPr lang="en-US" sz="1400" dirty="0" smtClean="0">
                <a:latin typeface="Courier New"/>
                <a:cs typeface="Courier New"/>
              </a:rPr>
              <a:t>]++;  // 'A' – 'A' -&gt; 0</a:t>
            </a:r>
            <a:r>
              <a:rPr lang="en-US" sz="1400" dirty="0">
                <a:latin typeface="Courier New"/>
                <a:cs typeface="Courier New"/>
              </a:rPr>
              <a:t>; </a:t>
            </a:r>
            <a:r>
              <a:rPr lang="en-US" sz="1400" dirty="0" smtClean="0">
                <a:latin typeface="Courier New"/>
                <a:cs typeface="Courier New"/>
              </a:rPr>
              <a:t>'B' </a:t>
            </a:r>
            <a:r>
              <a:rPr lang="en-US" sz="1400" dirty="0">
                <a:latin typeface="Courier New"/>
                <a:cs typeface="Courier New"/>
              </a:rPr>
              <a:t>– 'A' -&gt; </a:t>
            </a:r>
            <a:r>
              <a:rPr lang="en-US" sz="1400" dirty="0" smtClean="0">
                <a:latin typeface="Courier New"/>
                <a:cs typeface="Courier New"/>
              </a:rPr>
              <a:t>1, ...</a:t>
            </a:r>
            <a:endParaRPr lang="en-US" sz="1400" dirty="0">
              <a:latin typeface="Courier New"/>
              <a:cs typeface="Courier New"/>
            </a:endParaRPr>
          </a:p>
          <a:p>
            <a:pPr>
              <a:buNone/>
            </a:pPr>
            <a:r>
              <a:rPr lang="en-US" sz="1400" dirty="0">
                <a:latin typeface="Courier New"/>
                <a:cs typeface="Courier New"/>
              </a:rPr>
              <a:t>         </a:t>
            </a:r>
            <a:r>
              <a:rPr lang="en-US" sz="1400" dirty="0" smtClean="0">
                <a:latin typeface="Courier New"/>
                <a:cs typeface="Courier New"/>
              </a:rPr>
              <a:t>else if </a:t>
            </a:r>
            <a:r>
              <a:rPr lang="en-US" sz="1400" dirty="0">
                <a:latin typeface="Courier New"/>
                <a:cs typeface="Courier New"/>
              </a:rPr>
              <a:t>(</a:t>
            </a:r>
            <a:r>
              <a:rPr lang="en-US" sz="1400" dirty="0" err="1" smtClean="0">
                <a:latin typeface="Courier New"/>
                <a:cs typeface="Courier New"/>
              </a:rPr>
              <a:t>currentChar</a:t>
            </a:r>
            <a:r>
              <a:rPr lang="en-US" sz="1400" dirty="0" smtClean="0">
                <a:latin typeface="Courier New"/>
                <a:cs typeface="Courier New"/>
              </a:rPr>
              <a:t> </a:t>
            </a:r>
            <a:r>
              <a:rPr lang="en-US" sz="1400" dirty="0">
                <a:latin typeface="Courier New"/>
                <a:cs typeface="Courier New"/>
              </a:rPr>
              <a:t>&gt;= 'a' &amp;&amp; </a:t>
            </a:r>
            <a:r>
              <a:rPr lang="en-US" sz="1400" dirty="0" err="1" smtClean="0">
                <a:latin typeface="Courier New"/>
                <a:cs typeface="Courier New"/>
              </a:rPr>
              <a:t>currentChar</a:t>
            </a:r>
            <a:r>
              <a:rPr lang="en-US" sz="1400" dirty="0" smtClean="0">
                <a:latin typeface="Courier New"/>
                <a:cs typeface="Courier New"/>
              </a:rPr>
              <a:t> </a:t>
            </a:r>
            <a:r>
              <a:rPr lang="en-US" sz="1400" dirty="0">
                <a:latin typeface="Courier New"/>
                <a:cs typeface="Courier New"/>
              </a:rPr>
              <a:t>&lt;= 'z')</a:t>
            </a:r>
          </a:p>
          <a:p>
            <a:pPr>
              <a:buNone/>
            </a:pPr>
            <a:r>
              <a:rPr lang="en-US" sz="1400" dirty="0">
                <a:latin typeface="Courier New"/>
                <a:cs typeface="Courier New"/>
              </a:rPr>
              <a:t>            </a:t>
            </a:r>
            <a:r>
              <a:rPr lang="en-US" sz="1400" dirty="0" smtClean="0">
                <a:latin typeface="Courier New"/>
                <a:cs typeface="Courier New"/>
              </a:rPr>
              <a:t>lower[</a:t>
            </a:r>
            <a:r>
              <a:rPr lang="en-US" sz="1400" b="1" dirty="0" err="1" smtClean="0">
                <a:solidFill>
                  <a:srgbClr val="00B050"/>
                </a:solidFill>
                <a:latin typeface="Courier New"/>
                <a:cs typeface="Courier New"/>
              </a:rPr>
              <a:t>currentChar</a:t>
            </a:r>
            <a:r>
              <a:rPr lang="en-US" sz="1400" b="1" dirty="0" smtClean="0">
                <a:solidFill>
                  <a:srgbClr val="00B050"/>
                </a:solidFill>
                <a:latin typeface="Courier New"/>
                <a:cs typeface="Courier New"/>
              </a:rPr>
              <a:t>-'a</a:t>
            </a:r>
            <a:r>
              <a:rPr lang="en-US" sz="1400" b="1" dirty="0">
                <a:solidFill>
                  <a:srgbClr val="00B050"/>
                </a:solidFill>
                <a:latin typeface="Courier New"/>
                <a:cs typeface="Courier New"/>
              </a:rPr>
              <a:t>'</a:t>
            </a:r>
            <a:r>
              <a:rPr lang="en-US" sz="1400" dirty="0">
                <a:latin typeface="Courier New"/>
                <a:cs typeface="Courier New"/>
              </a:rPr>
              <a:t>]++;</a:t>
            </a:r>
          </a:p>
          <a:p>
            <a:pPr>
              <a:buNone/>
            </a:pPr>
            <a:r>
              <a:rPr lang="en-US" sz="1400" dirty="0">
                <a:latin typeface="Courier New"/>
                <a:cs typeface="Courier New"/>
              </a:rPr>
              <a:t>         </a:t>
            </a:r>
            <a:r>
              <a:rPr lang="en-US" sz="1400" dirty="0" smtClean="0">
                <a:latin typeface="Courier New"/>
                <a:cs typeface="Courier New"/>
              </a:rPr>
              <a:t>else</a:t>
            </a:r>
            <a:endParaRPr lang="en-US" sz="1400" dirty="0">
              <a:latin typeface="Courier New"/>
              <a:cs typeface="Courier New"/>
            </a:endParaRPr>
          </a:p>
          <a:p>
            <a:pPr>
              <a:buNone/>
            </a:pPr>
            <a:r>
              <a:rPr lang="en-US" sz="1400" dirty="0">
                <a:latin typeface="Courier New"/>
                <a:cs typeface="Courier New"/>
              </a:rPr>
              <a:t>         </a:t>
            </a:r>
            <a:r>
              <a:rPr lang="en-US" sz="1400" dirty="0" smtClean="0">
                <a:latin typeface="Courier New"/>
                <a:cs typeface="Courier New"/>
              </a:rPr>
              <a:t>   </a:t>
            </a:r>
            <a:r>
              <a:rPr lang="en-US" sz="1400" dirty="0">
                <a:latin typeface="Courier New"/>
                <a:cs typeface="Courier New"/>
              </a:rPr>
              <a:t>other++;</a:t>
            </a:r>
          </a:p>
          <a:p>
            <a:pPr>
              <a:buNone/>
            </a:pPr>
            <a:r>
              <a:rPr lang="en-US" sz="1400" dirty="0">
                <a:latin typeface="Courier New"/>
                <a:cs typeface="Courier New"/>
              </a:rPr>
              <a:t>      }</a:t>
            </a:r>
            <a:endParaRPr lang="en-US" sz="1400" dirty="0" smtClean="0">
              <a:latin typeface="Courier New"/>
              <a:cs typeface="Courier New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7 - </a:t>
            </a:r>
            <a:fld id="{90994C07-E970-A243-9601-A1D642E986EC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31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922" y="274638"/>
            <a:ext cx="8694229" cy="608171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600" dirty="0" smtClean="0">
                <a:solidFill>
                  <a:srgbClr val="3366FF"/>
                </a:solidFill>
                <a:latin typeface="Courier New"/>
                <a:cs typeface="Courier New"/>
              </a:rPr>
              <a:t>      //  Print the results</a:t>
            </a:r>
          </a:p>
          <a:p>
            <a:pPr>
              <a:buNone/>
            </a:pPr>
            <a:r>
              <a:rPr lang="en-US" sz="1600" dirty="0" smtClean="0">
                <a:latin typeface="Courier New"/>
                <a:cs typeface="Courier New"/>
              </a:rPr>
              <a:t>      </a:t>
            </a:r>
            <a:r>
              <a:rPr lang="en-US" sz="1600" dirty="0" err="1" smtClean="0">
                <a:latin typeface="Courier New"/>
                <a:cs typeface="Courier New"/>
              </a:rPr>
              <a:t>System.out.println</a:t>
            </a:r>
            <a:r>
              <a:rPr lang="en-US" sz="1600" dirty="0" smtClean="0">
                <a:latin typeface="Courier New"/>
                <a:cs typeface="Courier New"/>
              </a:rPr>
              <a:t> ();</a:t>
            </a:r>
          </a:p>
          <a:p>
            <a:pPr>
              <a:buNone/>
            </a:pPr>
            <a:r>
              <a:rPr lang="en-US" sz="1600" dirty="0" smtClean="0">
                <a:latin typeface="Courier New"/>
                <a:cs typeface="Courier New"/>
              </a:rPr>
              <a:t>      for (</a:t>
            </a:r>
            <a:r>
              <a:rPr lang="en-US" sz="1600" dirty="0" err="1" smtClean="0">
                <a:latin typeface="Courier New"/>
                <a:cs typeface="Courier New"/>
              </a:rPr>
              <a:t>int</a:t>
            </a:r>
            <a:r>
              <a:rPr lang="en-US" sz="1600" dirty="0" smtClean="0">
                <a:latin typeface="Courier New"/>
                <a:cs typeface="Courier New"/>
              </a:rPr>
              <a:t> letter=0; letter </a:t>
            </a:r>
            <a:r>
              <a:rPr lang="en-US" sz="1600" b="1" dirty="0" smtClean="0">
                <a:solidFill>
                  <a:srgbClr val="0000FF"/>
                </a:solidFill>
                <a:latin typeface="Courier New"/>
                <a:cs typeface="Courier New"/>
              </a:rPr>
              <a:t>&lt;</a:t>
            </a:r>
            <a:r>
              <a:rPr lang="en-US" sz="1600" dirty="0" smtClean="0">
                <a:latin typeface="Courier New"/>
                <a:cs typeface="Courier New"/>
              </a:rPr>
              <a:t> </a:t>
            </a:r>
            <a:r>
              <a:rPr lang="en-US" sz="1600" dirty="0" err="1" smtClean="0">
                <a:latin typeface="Courier New"/>
                <a:cs typeface="Courier New"/>
              </a:rPr>
              <a:t>upper.</a:t>
            </a:r>
            <a:r>
              <a:rPr lang="en-US" sz="1600" b="1" dirty="0" err="1" smtClean="0">
                <a:solidFill>
                  <a:srgbClr val="00B050"/>
                </a:solidFill>
                <a:latin typeface="Courier New"/>
                <a:cs typeface="Courier New"/>
              </a:rPr>
              <a:t>length</a:t>
            </a:r>
            <a:r>
              <a:rPr lang="en-US" sz="1600" dirty="0" smtClean="0">
                <a:latin typeface="Courier New"/>
                <a:cs typeface="Courier New"/>
              </a:rPr>
              <a:t>; letter</a:t>
            </a:r>
            <a:r>
              <a:rPr lang="en-US" sz="1600" b="1" dirty="0" smtClean="0">
                <a:solidFill>
                  <a:srgbClr val="0000FF"/>
                </a:solidFill>
                <a:latin typeface="Courier New"/>
                <a:cs typeface="Courier New"/>
              </a:rPr>
              <a:t>++</a:t>
            </a:r>
            <a:r>
              <a:rPr lang="en-US" sz="1600" dirty="0" smtClean="0">
                <a:latin typeface="Courier New"/>
                <a:cs typeface="Courier New"/>
              </a:rPr>
              <a:t>)</a:t>
            </a:r>
          </a:p>
          <a:p>
            <a:pPr>
              <a:buNone/>
            </a:pPr>
            <a:r>
              <a:rPr lang="en-US" sz="1600" dirty="0" smtClean="0">
                <a:latin typeface="Courier New"/>
                <a:cs typeface="Courier New"/>
              </a:rPr>
              <a:t>      {</a:t>
            </a:r>
          </a:p>
          <a:p>
            <a:pPr>
              <a:buNone/>
            </a:pPr>
            <a:r>
              <a:rPr lang="en-US" sz="1600" dirty="0" smtClean="0">
                <a:latin typeface="Courier New"/>
                <a:cs typeface="Courier New"/>
              </a:rPr>
              <a:t>         </a:t>
            </a:r>
            <a:r>
              <a:rPr lang="en-US" sz="1600" dirty="0" err="1" smtClean="0">
                <a:latin typeface="Courier New"/>
                <a:cs typeface="Courier New"/>
              </a:rPr>
              <a:t>System.out.print</a:t>
            </a:r>
            <a:r>
              <a:rPr lang="en-US" sz="1600" dirty="0" smtClean="0">
                <a:latin typeface="Courier New"/>
                <a:cs typeface="Courier New"/>
              </a:rPr>
              <a:t>(</a:t>
            </a:r>
            <a:r>
              <a:rPr lang="en-US" sz="1600" b="1" dirty="0" smtClean="0">
                <a:solidFill>
                  <a:srgbClr val="00B050"/>
                </a:solidFill>
                <a:latin typeface="Courier New"/>
                <a:cs typeface="Courier New"/>
              </a:rPr>
              <a:t>(char)(letter + 'A')</a:t>
            </a:r>
            <a:r>
              <a:rPr lang="en-US" sz="1600" dirty="0" smtClean="0">
                <a:latin typeface="Courier New"/>
                <a:cs typeface="Courier New"/>
              </a:rPr>
              <a:t>);  // 1 + 'A' -&gt; 'B'</a:t>
            </a:r>
          </a:p>
          <a:p>
            <a:pPr>
              <a:buNone/>
            </a:pPr>
            <a:r>
              <a:rPr lang="en-US" sz="1600" dirty="0" smtClean="0">
                <a:latin typeface="Courier New"/>
                <a:cs typeface="Courier New"/>
              </a:rPr>
              <a:t>         </a:t>
            </a:r>
            <a:r>
              <a:rPr lang="en-US" sz="1600" dirty="0" err="1" smtClean="0">
                <a:latin typeface="Courier New"/>
                <a:cs typeface="Courier New"/>
              </a:rPr>
              <a:t>System.out.print</a:t>
            </a:r>
            <a:r>
              <a:rPr lang="en-US" sz="1600" dirty="0" smtClean="0">
                <a:latin typeface="Courier New"/>
                <a:cs typeface="Courier New"/>
              </a:rPr>
              <a:t>(": " + </a:t>
            </a:r>
            <a:r>
              <a:rPr lang="en-US" sz="1600" dirty="0" err="1" smtClean="0">
                <a:latin typeface="Courier New"/>
                <a:cs typeface="Courier New"/>
              </a:rPr>
              <a:t>upper[letter</a:t>
            </a:r>
            <a:r>
              <a:rPr lang="en-US" sz="1600" dirty="0" smtClean="0">
                <a:latin typeface="Courier New"/>
                <a:cs typeface="Courier New"/>
              </a:rPr>
              <a:t>]);</a:t>
            </a:r>
          </a:p>
          <a:p>
            <a:pPr>
              <a:buNone/>
            </a:pPr>
            <a:r>
              <a:rPr lang="en-US" sz="1600" dirty="0" smtClean="0">
                <a:latin typeface="Courier New"/>
                <a:cs typeface="Courier New"/>
              </a:rPr>
              <a:t>         </a:t>
            </a:r>
            <a:r>
              <a:rPr lang="en-US" sz="1600" dirty="0" err="1" smtClean="0">
                <a:latin typeface="Courier New"/>
                <a:cs typeface="Courier New"/>
              </a:rPr>
              <a:t>System.out.print</a:t>
            </a:r>
            <a:r>
              <a:rPr lang="en-US" sz="1600" dirty="0" smtClean="0">
                <a:latin typeface="Courier New"/>
                <a:cs typeface="Courier New"/>
              </a:rPr>
              <a:t>("\t\t" + </a:t>
            </a:r>
            <a:r>
              <a:rPr lang="en-US" sz="1600" b="1" dirty="0" smtClean="0">
                <a:solidFill>
                  <a:srgbClr val="00B050"/>
                </a:solidFill>
                <a:latin typeface="Courier New"/>
                <a:cs typeface="Courier New"/>
              </a:rPr>
              <a:t>(char)(letter + 'a')</a:t>
            </a:r>
            <a:r>
              <a:rPr lang="en-US" sz="1600" dirty="0" smtClean="0">
                <a:latin typeface="Courier New"/>
                <a:cs typeface="Courier New"/>
              </a:rPr>
              <a:t>);</a:t>
            </a:r>
          </a:p>
          <a:p>
            <a:pPr>
              <a:buNone/>
            </a:pPr>
            <a:r>
              <a:rPr lang="en-US" sz="1600" dirty="0" smtClean="0">
                <a:latin typeface="Courier New"/>
                <a:cs typeface="Courier New"/>
              </a:rPr>
              <a:t>         </a:t>
            </a:r>
            <a:r>
              <a:rPr lang="en-US" sz="1600" dirty="0" err="1" smtClean="0">
                <a:latin typeface="Courier New"/>
                <a:cs typeface="Courier New"/>
              </a:rPr>
              <a:t>System.out.println</a:t>
            </a:r>
            <a:r>
              <a:rPr lang="en-US" sz="1600" dirty="0" smtClean="0">
                <a:latin typeface="Courier New"/>
                <a:cs typeface="Courier New"/>
              </a:rPr>
              <a:t>(": " + </a:t>
            </a:r>
            <a:r>
              <a:rPr lang="en-US" sz="1600" dirty="0" err="1" smtClean="0">
                <a:latin typeface="Courier New"/>
                <a:cs typeface="Courier New"/>
              </a:rPr>
              <a:t>lower[letter</a:t>
            </a:r>
            <a:r>
              <a:rPr lang="en-US" sz="1600" dirty="0" smtClean="0">
                <a:latin typeface="Courier New"/>
                <a:cs typeface="Courier New"/>
              </a:rPr>
              <a:t>]);</a:t>
            </a:r>
          </a:p>
          <a:p>
            <a:pPr>
              <a:buNone/>
            </a:pPr>
            <a:r>
              <a:rPr lang="en-US" sz="1600" dirty="0" smtClean="0">
                <a:latin typeface="Courier New"/>
                <a:cs typeface="Courier New"/>
              </a:rPr>
              <a:t>      }</a:t>
            </a:r>
          </a:p>
          <a:p>
            <a:pPr>
              <a:buNone/>
            </a:pPr>
            <a:endParaRPr lang="en-US" sz="1600" dirty="0" smtClean="0">
              <a:latin typeface="Courier New"/>
              <a:cs typeface="Courier New"/>
            </a:endParaRPr>
          </a:p>
          <a:p>
            <a:pPr>
              <a:buNone/>
            </a:pPr>
            <a:r>
              <a:rPr lang="en-US" sz="1600" dirty="0" smtClean="0">
                <a:latin typeface="Courier New"/>
                <a:cs typeface="Courier New"/>
              </a:rPr>
              <a:t>      </a:t>
            </a:r>
            <a:r>
              <a:rPr lang="en-US" sz="1600" dirty="0" err="1" smtClean="0">
                <a:latin typeface="Courier New"/>
                <a:cs typeface="Courier New"/>
              </a:rPr>
              <a:t>System.out.println</a:t>
            </a:r>
            <a:r>
              <a:rPr lang="en-US" sz="1600" dirty="0" smtClean="0">
                <a:latin typeface="Courier New"/>
                <a:cs typeface="Courier New"/>
              </a:rPr>
              <a:t>();</a:t>
            </a:r>
          </a:p>
          <a:p>
            <a:pPr>
              <a:buNone/>
            </a:pPr>
            <a:r>
              <a:rPr lang="en-US" sz="1600" dirty="0" smtClean="0">
                <a:latin typeface="Courier New"/>
                <a:cs typeface="Courier New"/>
              </a:rPr>
              <a:t>      </a:t>
            </a:r>
            <a:r>
              <a:rPr lang="en-US" sz="1600" dirty="0" err="1" smtClean="0">
                <a:latin typeface="Courier New"/>
                <a:cs typeface="Courier New"/>
              </a:rPr>
              <a:t>System.out.println("Non</a:t>
            </a:r>
            <a:r>
              <a:rPr lang="en-US" sz="1600" dirty="0" smtClean="0">
                <a:latin typeface="Courier New"/>
                <a:cs typeface="Courier New"/>
              </a:rPr>
              <a:t>-alphabetic characters: " + other);</a:t>
            </a:r>
          </a:p>
          <a:p>
            <a:pPr>
              <a:buNone/>
            </a:pPr>
            <a:r>
              <a:rPr lang="en-US" sz="1600" dirty="0" smtClean="0">
                <a:latin typeface="Courier New"/>
                <a:cs typeface="Courier New"/>
              </a:rPr>
              <a:t>   }</a:t>
            </a:r>
          </a:p>
          <a:p>
            <a:pPr>
              <a:buNone/>
            </a:pPr>
            <a:r>
              <a:rPr lang="en-US" sz="1600" dirty="0" smtClean="0">
                <a:latin typeface="Courier New"/>
                <a:cs typeface="Courier New"/>
              </a:rPr>
              <a:t>}		</a:t>
            </a:r>
          </a:p>
          <a:p>
            <a:pPr>
              <a:buNone/>
            </a:pPr>
            <a:endParaRPr lang="en-US" sz="1600" dirty="0" smtClean="0">
              <a:latin typeface="Courier New"/>
              <a:cs typeface="Courier New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7 - </a:t>
            </a:r>
            <a:fld id="{90994C07-E970-A243-9601-A1D642E986EC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LetterCount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922" y="1253756"/>
            <a:ext cx="8694229" cy="56042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current </a:t>
            </a:r>
            <a:r>
              <a:rPr lang="en-US" sz="2400" dirty="0"/>
              <a:t>= </a:t>
            </a:r>
            <a:r>
              <a:rPr lang="en-US" sz="2400" dirty="0" smtClean="0"/>
              <a:t>'A';</a:t>
            </a:r>
          </a:p>
          <a:p>
            <a:pPr marL="0" indent="0">
              <a:buNone/>
            </a:pPr>
            <a:r>
              <a:rPr lang="en-US" sz="2400" dirty="0"/>
              <a:t>u</a:t>
            </a:r>
            <a:r>
              <a:rPr lang="en-US" sz="2400" dirty="0" smtClean="0"/>
              <a:t>pper[current-'A']++;</a:t>
            </a:r>
            <a:endParaRPr lang="en-US" sz="2400" dirty="0"/>
          </a:p>
          <a:p>
            <a:pPr marL="0" indent="0">
              <a:buNone/>
            </a:pPr>
            <a:r>
              <a:rPr lang="en-US" sz="2400" dirty="0">
                <a:sym typeface="Wingdings" panose="05000000000000000000" pitchFamily="2" charset="2"/>
              </a:rPr>
              <a:t>	</a:t>
            </a:r>
            <a:r>
              <a:rPr lang="en-US" sz="2400" dirty="0" smtClean="0">
                <a:sym typeface="Wingdings" panose="05000000000000000000" pitchFamily="2" charset="2"/>
              </a:rPr>
              <a:t> upper[</a:t>
            </a:r>
            <a:r>
              <a:rPr lang="en-US" sz="2400" dirty="0" smtClean="0"/>
              <a:t>'A'-'A']++; </a:t>
            </a:r>
            <a:r>
              <a:rPr lang="en-US" sz="2400" dirty="0" smtClean="0">
                <a:sym typeface="Wingdings" panose="05000000000000000000" pitchFamily="2" charset="2"/>
              </a:rPr>
              <a:t></a:t>
            </a:r>
            <a:r>
              <a:rPr lang="en-US" sz="2400" dirty="0" smtClean="0"/>
              <a:t> upper[65-65]++; </a:t>
            </a:r>
            <a:r>
              <a:rPr lang="en-US" sz="2400" dirty="0" smtClean="0">
                <a:sym typeface="Wingdings" panose="05000000000000000000" pitchFamily="2" charset="2"/>
              </a:rPr>
              <a:t> upper[0]++;</a:t>
            </a:r>
            <a:r>
              <a:rPr lang="en-US" sz="2400" dirty="0" smtClean="0"/>
              <a:t> </a:t>
            </a:r>
          </a:p>
          <a:p>
            <a:pPr marL="0" indent="0">
              <a:buNone/>
            </a:pPr>
            <a:r>
              <a:rPr lang="en-US" sz="2400" dirty="0" smtClean="0"/>
              <a:t>current = 'Z';</a:t>
            </a:r>
          </a:p>
          <a:p>
            <a:pPr marL="0" indent="0">
              <a:buNone/>
            </a:pPr>
            <a:r>
              <a:rPr lang="en-US" sz="2400" dirty="0"/>
              <a:t>upper[current-'A']++;</a:t>
            </a:r>
          </a:p>
          <a:p>
            <a:pPr marL="0" indent="0">
              <a:buNone/>
            </a:pPr>
            <a:r>
              <a:rPr lang="en-US" sz="2400" dirty="0">
                <a:sym typeface="Wingdings" panose="05000000000000000000" pitchFamily="2" charset="2"/>
              </a:rPr>
              <a:t>	</a:t>
            </a:r>
            <a:r>
              <a:rPr lang="en-US" sz="2400" dirty="0" smtClean="0">
                <a:sym typeface="Wingdings" panose="05000000000000000000" pitchFamily="2" charset="2"/>
              </a:rPr>
              <a:t> </a:t>
            </a:r>
            <a:r>
              <a:rPr lang="en-US" sz="2400" dirty="0">
                <a:sym typeface="Wingdings" panose="05000000000000000000" pitchFamily="2" charset="2"/>
              </a:rPr>
              <a:t>upper[</a:t>
            </a:r>
            <a:r>
              <a:rPr lang="en-US" sz="2400" b="1" dirty="0" smtClean="0">
                <a:solidFill>
                  <a:srgbClr val="00B050"/>
                </a:solidFill>
              </a:rPr>
              <a:t>'</a:t>
            </a:r>
            <a:r>
              <a:rPr lang="en-US" sz="2400" b="1" dirty="0">
                <a:solidFill>
                  <a:srgbClr val="00B050"/>
                </a:solidFill>
              </a:rPr>
              <a:t>Z</a:t>
            </a:r>
            <a:r>
              <a:rPr lang="en-US" sz="2400" b="1" dirty="0" smtClean="0">
                <a:solidFill>
                  <a:srgbClr val="00B050"/>
                </a:solidFill>
              </a:rPr>
              <a:t>'-'A'</a:t>
            </a:r>
            <a:r>
              <a:rPr lang="en-US" sz="2400" dirty="0" smtClean="0"/>
              <a:t>]++; </a:t>
            </a:r>
            <a:r>
              <a:rPr lang="en-US" sz="2400" dirty="0">
                <a:sym typeface="Wingdings" panose="05000000000000000000" pitchFamily="2" charset="2"/>
              </a:rPr>
              <a:t></a:t>
            </a:r>
            <a:r>
              <a:rPr lang="en-US" sz="2400" dirty="0"/>
              <a:t> </a:t>
            </a:r>
            <a:r>
              <a:rPr lang="en-US" sz="2400" dirty="0" smtClean="0"/>
              <a:t>upper[</a:t>
            </a:r>
            <a:r>
              <a:rPr lang="en-US" sz="2400" b="1" dirty="0" smtClean="0">
                <a:solidFill>
                  <a:srgbClr val="00B050"/>
                </a:solidFill>
              </a:rPr>
              <a:t>90-65</a:t>
            </a:r>
            <a:r>
              <a:rPr lang="en-US" sz="2400" dirty="0"/>
              <a:t>]++; </a:t>
            </a:r>
            <a:r>
              <a:rPr lang="en-US" sz="2400" dirty="0">
                <a:sym typeface="Wingdings" panose="05000000000000000000" pitchFamily="2" charset="2"/>
              </a:rPr>
              <a:t> </a:t>
            </a:r>
            <a:r>
              <a:rPr lang="en-US" sz="2400" dirty="0" smtClean="0">
                <a:sym typeface="Wingdings" panose="05000000000000000000" pitchFamily="2" charset="2"/>
              </a:rPr>
              <a:t>upper[</a:t>
            </a:r>
            <a:r>
              <a:rPr lang="en-US" sz="2400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25</a:t>
            </a:r>
            <a:r>
              <a:rPr lang="en-US" sz="2400" dirty="0" smtClean="0">
                <a:sym typeface="Wingdings" panose="05000000000000000000" pitchFamily="2" charset="2"/>
              </a:rPr>
              <a:t>]++;</a:t>
            </a:r>
            <a:r>
              <a:rPr lang="en-US" sz="2400" dirty="0" smtClean="0"/>
              <a:t> </a:t>
            </a:r>
          </a:p>
          <a:p>
            <a:pPr marL="0" indent="0">
              <a:buNone/>
            </a:pPr>
            <a:r>
              <a:rPr lang="en-US" sz="2400" dirty="0"/>
              <a:t>current = '</a:t>
            </a:r>
            <a:r>
              <a:rPr lang="en-US" sz="2400" dirty="0" smtClean="0"/>
              <a:t>b';</a:t>
            </a: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lower[current-</a:t>
            </a:r>
            <a:r>
              <a:rPr lang="en-US" sz="2400" dirty="0"/>
              <a:t>'</a:t>
            </a:r>
            <a:r>
              <a:rPr lang="en-US" sz="2400" dirty="0" smtClean="0"/>
              <a:t>a']++;</a:t>
            </a:r>
          </a:p>
          <a:p>
            <a:pPr marL="0" indent="0">
              <a:buNone/>
            </a:pPr>
            <a:r>
              <a:rPr lang="en-US" sz="2400" dirty="0">
                <a:sym typeface="Wingdings" panose="05000000000000000000" pitchFamily="2" charset="2"/>
              </a:rPr>
              <a:t>	</a:t>
            </a:r>
            <a:r>
              <a:rPr lang="en-US" sz="2400" dirty="0" smtClean="0">
                <a:sym typeface="Wingdings" panose="05000000000000000000" pitchFamily="2" charset="2"/>
              </a:rPr>
              <a:t> </a:t>
            </a:r>
            <a:r>
              <a:rPr lang="en-US" sz="2400" dirty="0" smtClean="0"/>
              <a:t>lower</a:t>
            </a:r>
            <a:r>
              <a:rPr lang="en-US" sz="2400" dirty="0" smtClean="0">
                <a:sym typeface="Wingdings" panose="05000000000000000000" pitchFamily="2" charset="2"/>
              </a:rPr>
              <a:t>[</a:t>
            </a:r>
            <a:r>
              <a:rPr lang="en-US" sz="2400" dirty="0" smtClean="0"/>
              <a:t>'b'-'a']++; </a:t>
            </a:r>
            <a:r>
              <a:rPr lang="en-US" sz="2400" dirty="0" smtClean="0">
                <a:sym typeface="Wingdings" panose="05000000000000000000" pitchFamily="2" charset="2"/>
              </a:rPr>
              <a:t></a:t>
            </a:r>
            <a:r>
              <a:rPr lang="en-US" sz="2400" dirty="0" smtClean="0"/>
              <a:t> lower[98-97]++; </a:t>
            </a:r>
            <a:r>
              <a:rPr lang="en-US" sz="2400" dirty="0" smtClean="0">
                <a:sym typeface="Wingdings" panose="05000000000000000000" pitchFamily="2" charset="2"/>
              </a:rPr>
              <a:t> </a:t>
            </a:r>
            <a:r>
              <a:rPr lang="en-US" sz="2400" dirty="0" smtClean="0"/>
              <a:t>lower</a:t>
            </a:r>
            <a:r>
              <a:rPr lang="en-US" sz="2400" dirty="0" smtClean="0">
                <a:sym typeface="Wingdings" panose="05000000000000000000" pitchFamily="2" charset="2"/>
              </a:rPr>
              <a:t>[1]++;</a:t>
            </a:r>
            <a:r>
              <a:rPr lang="en-US" sz="2400" dirty="0" smtClean="0"/>
              <a:t> </a:t>
            </a:r>
          </a:p>
          <a:p>
            <a:pPr marL="0" indent="0">
              <a:buNone/>
            </a:pPr>
            <a:r>
              <a:rPr lang="en-US" sz="2400" dirty="0" smtClean="0"/>
              <a:t>current </a:t>
            </a:r>
            <a:r>
              <a:rPr lang="en-US" sz="2400" dirty="0"/>
              <a:t>= '</a:t>
            </a:r>
            <a:r>
              <a:rPr lang="en-US" sz="2400" dirty="0" smtClean="0"/>
              <a:t>s';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lower[current-'a']++;</a:t>
            </a:r>
          </a:p>
          <a:p>
            <a:pPr marL="0" indent="0">
              <a:buNone/>
            </a:pPr>
            <a:r>
              <a:rPr lang="en-US" sz="2400" dirty="0">
                <a:sym typeface="Wingdings" panose="05000000000000000000" pitchFamily="2" charset="2"/>
              </a:rPr>
              <a:t>	</a:t>
            </a:r>
            <a:r>
              <a:rPr lang="en-US" sz="2400" dirty="0" smtClean="0">
                <a:sym typeface="Wingdings" panose="05000000000000000000" pitchFamily="2" charset="2"/>
              </a:rPr>
              <a:t> </a:t>
            </a:r>
            <a:r>
              <a:rPr lang="en-US" sz="2400" dirty="0"/>
              <a:t>lower</a:t>
            </a:r>
            <a:r>
              <a:rPr lang="en-US" sz="2400" dirty="0" smtClean="0">
                <a:sym typeface="Wingdings" panose="05000000000000000000" pitchFamily="2" charset="2"/>
              </a:rPr>
              <a:t>[</a:t>
            </a:r>
            <a:r>
              <a:rPr lang="en-US" sz="2400" dirty="0" smtClean="0"/>
              <a:t>'s'-</a:t>
            </a:r>
            <a:r>
              <a:rPr lang="en-US" sz="2400" dirty="0"/>
              <a:t>'a']++; </a:t>
            </a:r>
            <a:r>
              <a:rPr lang="en-US" sz="2400" dirty="0">
                <a:sym typeface="Wingdings" panose="05000000000000000000" pitchFamily="2" charset="2"/>
              </a:rPr>
              <a:t></a:t>
            </a:r>
            <a:r>
              <a:rPr lang="en-US" sz="2400" dirty="0"/>
              <a:t> </a:t>
            </a:r>
            <a:r>
              <a:rPr lang="en-US" sz="2400" dirty="0" smtClean="0"/>
              <a:t>lower[115-97</a:t>
            </a:r>
            <a:r>
              <a:rPr lang="en-US" sz="2400" dirty="0"/>
              <a:t>]++; </a:t>
            </a:r>
            <a:r>
              <a:rPr lang="en-US" sz="2400" dirty="0">
                <a:sym typeface="Wingdings" panose="05000000000000000000" pitchFamily="2" charset="2"/>
              </a:rPr>
              <a:t> </a:t>
            </a:r>
            <a:r>
              <a:rPr lang="en-US" sz="2400" dirty="0" smtClean="0"/>
              <a:t>lower</a:t>
            </a:r>
            <a:r>
              <a:rPr lang="en-US" sz="2400" dirty="0" smtClean="0">
                <a:sym typeface="Wingdings" panose="05000000000000000000" pitchFamily="2" charset="2"/>
              </a:rPr>
              <a:t>[18]++;</a:t>
            </a:r>
            <a:r>
              <a:rPr lang="en-US" sz="2400" dirty="0" smtClean="0"/>
              <a:t> 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7 - </a:t>
            </a:r>
            <a:fld id="{90994C07-E970-A243-9601-A1D642E986EC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2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Arrays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7 - </a:t>
            </a:r>
            <a:fld id="{90994C07-E970-A243-9601-A1D642E986EC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028" name="Picture 4" descr="Image result for arr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21" y="1484616"/>
            <a:ext cx="16002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4.bp.blogspot.com/-kCOyQecs7pM/T1_w-kLo27I/AAAAAAAACrw/BovJlOrvxpw/s1600/3x3+real+world+array+mat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6995" y="1617731"/>
            <a:ext cx="2987889" cy="2591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westcliffblog.files.wordpress.com/2014/11/6-egg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2360" y="2037065"/>
            <a:ext cx="261937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farm5.static.flickr.com/4098/4900537674_f6b3d23c4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2360" y="4103666"/>
            <a:ext cx="2771420" cy="2217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ask.moebiusnoodles.com/storage/temp/477-array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21" y="4680602"/>
            <a:ext cx="2186933" cy="164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36494" y="4244546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14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n-US" dirty="0" smtClean="0"/>
              <a:t>Alternate </a:t>
            </a:r>
            <a:r>
              <a:rPr lang="en-US" dirty="0"/>
              <a:t>Array Syntax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075" tIns="46038" rIns="92075" bIns="46038">
            <a:normAutofit/>
          </a:bodyPr>
          <a:lstStyle/>
          <a:p>
            <a:pPr eaLnBrk="1" hangingPunct="1">
              <a:spcBef>
                <a:spcPct val="80000"/>
              </a:spcBef>
            </a:pPr>
            <a:r>
              <a:rPr lang="en-US" sz="2800" dirty="0"/>
              <a:t>The brackets of the array type can be associated with the element type or with the name of the </a:t>
            </a:r>
            <a:r>
              <a:rPr lang="en-US" sz="2800" dirty="0" smtClean="0"/>
              <a:t>array.</a:t>
            </a:r>
            <a:endParaRPr lang="en-US" sz="2800" dirty="0"/>
          </a:p>
          <a:p>
            <a:pPr eaLnBrk="1" hangingPunct="1">
              <a:spcBef>
                <a:spcPct val="80000"/>
              </a:spcBef>
              <a:buFontTx/>
              <a:buNone/>
            </a:pPr>
            <a:r>
              <a:rPr lang="en-US" sz="2000" dirty="0">
                <a:latin typeface="Courier New" pitchFamily="-110" charset="0"/>
              </a:rPr>
              <a:t>		</a:t>
            </a:r>
            <a:r>
              <a:rPr lang="en-US" sz="2000" dirty="0" smtClean="0">
                <a:latin typeface="Courier New" pitchFamily="-110" charset="0"/>
              </a:rPr>
              <a:t>double[] prices, rate;  // they are arrays.</a:t>
            </a:r>
            <a:endParaRPr lang="en-US" sz="2000" dirty="0">
              <a:latin typeface="Courier New" pitchFamily="-110" charset="0"/>
            </a:endParaRPr>
          </a:p>
          <a:p>
            <a:pPr eaLnBrk="1" hangingPunct="1">
              <a:spcAft>
                <a:spcPct val="20000"/>
              </a:spcAft>
              <a:buFontTx/>
              <a:buNone/>
            </a:pPr>
            <a:r>
              <a:rPr lang="en-US" sz="2000" dirty="0">
                <a:latin typeface="Courier New" pitchFamily="-110" charset="0"/>
              </a:rPr>
              <a:t>		</a:t>
            </a:r>
            <a:r>
              <a:rPr lang="en-US" sz="2000" dirty="0" smtClean="0">
                <a:latin typeface="Courier New" pitchFamily="-110" charset="0"/>
              </a:rPr>
              <a:t>double </a:t>
            </a:r>
            <a:r>
              <a:rPr lang="en-US" sz="2000" dirty="0">
                <a:latin typeface="Courier New" pitchFamily="-110" charset="0"/>
              </a:rPr>
              <a:t>prices</a:t>
            </a:r>
            <a:r>
              <a:rPr lang="en-US" sz="2000" b="1" dirty="0" smtClean="0">
                <a:solidFill>
                  <a:srgbClr val="00B050"/>
                </a:solidFill>
                <a:latin typeface="Courier New" pitchFamily="-110" charset="0"/>
              </a:rPr>
              <a:t>[]</a:t>
            </a:r>
            <a:r>
              <a:rPr lang="en-US" sz="2000" dirty="0" smtClean="0">
                <a:latin typeface="Courier New" pitchFamily="-110" charset="0"/>
              </a:rPr>
              <a:t>, rate;  // rate is not an array.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7 - </a:t>
            </a:r>
            <a:fld id="{90994C07-E970-A243-9601-A1D642E986EC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>
                <a:solidFill>
                  <a:srgbClr val="FF0000"/>
                </a:solidFill>
              </a:rPr>
              <a:t>Some of Common Array Algorithms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/>
              <a:t>Filling</a:t>
            </a:r>
          </a:p>
          <a:p>
            <a:r>
              <a:rPr lang="en-CA" dirty="0"/>
              <a:t>Reading </a:t>
            </a:r>
            <a:r>
              <a:rPr lang="en-CA" dirty="0" smtClean="0"/>
              <a:t>values</a:t>
            </a:r>
            <a:endParaRPr lang="en-CA" dirty="0"/>
          </a:p>
          <a:p>
            <a:r>
              <a:rPr lang="en-CA" dirty="0" smtClean="0"/>
              <a:t>Sum</a:t>
            </a:r>
          </a:p>
          <a:p>
            <a:r>
              <a:rPr lang="en-CA" dirty="0" smtClean="0"/>
              <a:t>Average value</a:t>
            </a:r>
            <a:endParaRPr lang="en-CA" dirty="0"/>
          </a:p>
          <a:p>
            <a:r>
              <a:rPr lang="en-CA" dirty="0" smtClean="0"/>
              <a:t>Maximum</a:t>
            </a:r>
          </a:p>
          <a:p>
            <a:r>
              <a:rPr lang="en-CA" dirty="0" smtClean="0"/>
              <a:t>Minimum</a:t>
            </a:r>
          </a:p>
          <a:p>
            <a:r>
              <a:rPr lang="en-CA" dirty="0" smtClean="0"/>
              <a:t>Search a value</a:t>
            </a:r>
          </a:p>
          <a:p>
            <a:r>
              <a:rPr lang="en-CA" dirty="0" smtClean="0"/>
              <a:t>Element </a:t>
            </a:r>
            <a:r>
              <a:rPr lang="en-CA" dirty="0"/>
              <a:t>s</a:t>
            </a:r>
            <a:r>
              <a:rPr lang="en-CA" dirty="0" smtClean="0"/>
              <a:t>eparators</a:t>
            </a:r>
          </a:p>
          <a:p>
            <a:r>
              <a:rPr lang="en-CA" dirty="0" smtClean="0"/>
              <a:t>Reading values from a file, writing values to a file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7 - </a:t>
            </a:r>
            <a:fld id="{90994C07-E970-A243-9601-A1D642E986EC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25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Common algorithm – filling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This loop fills an array with squares (0, 1, 4, 9, 16, ...). Note that the element </a:t>
            </a:r>
            <a:r>
              <a:rPr lang="en-CA" dirty="0" smtClean="0"/>
              <a:t>with index </a:t>
            </a:r>
            <a:r>
              <a:rPr lang="en-CA" dirty="0"/>
              <a:t>0 contains 0</a:t>
            </a:r>
            <a:r>
              <a:rPr lang="en-CA" baseline="30000" dirty="0"/>
              <a:t>2</a:t>
            </a:r>
            <a:r>
              <a:rPr lang="en-CA" dirty="0"/>
              <a:t>, the element with index 1 contains 1</a:t>
            </a:r>
            <a:r>
              <a:rPr lang="en-CA" baseline="30000" dirty="0"/>
              <a:t>2</a:t>
            </a:r>
            <a:r>
              <a:rPr lang="en-CA" dirty="0"/>
              <a:t>, and so on</a:t>
            </a:r>
            <a:r>
              <a:rPr lang="en-CA" dirty="0" smtClean="0"/>
              <a:t>.</a:t>
            </a:r>
          </a:p>
          <a:p>
            <a:endParaRPr lang="en-CA" dirty="0" smtClean="0"/>
          </a:p>
          <a:p>
            <a:pPr marL="0" indent="0">
              <a:buNone/>
            </a:pPr>
            <a:r>
              <a:rPr lang="en-CA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4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 (</a:t>
            </a:r>
            <a:r>
              <a:rPr lang="en-US" sz="24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sz="24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??? </a:t>
            </a:r>
            <a:r>
              <a:rPr lang="en-US" sz="24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values.length</a:t>
            </a:r>
            <a:r>
              <a:rPr lang="en-US" sz="24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sz="24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++) {</a:t>
            </a:r>
            <a:endParaRPr lang="en-US" sz="2400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values[???] </a:t>
            </a:r>
            <a:r>
              <a:rPr lang="en-US" sz="24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24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 </a:t>
            </a:r>
            <a:r>
              <a:rPr lang="en-US" sz="24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}</a:t>
            </a:r>
            <a:endParaRPr lang="en-US" sz="2400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7 - </a:t>
            </a:r>
            <a:fld id="{90994C07-E970-A243-9601-A1D642E986EC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813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Common algorithm – </a:t>
            </a:r>
            <a:r>
              <a:rPr lang="en-CA" dirty="0" smtClean="0"/>
              <a:t>reading </a:t>
            </a:r>
            <a:r>
              <a:rPr lang="en-CA" dirty="0"/>
              <a:t>i</a:t>
            </a:r>
            <a:r>
              <a:rPr lang="en-CA" dirty="0" smtClean="0"/>
              <a:t>nput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If you know how many inputs the user will supply, it is simple to place them into </a:t>
            </a:r>
            <a:r>
              <a:rPr lang="en-CA" dirty="0" smtClean="0"/>
              <a:t>an </a:t>
            </a:r>
            <a:r>
              <a:rPr lang="en-US" dirty="0" smtClean="0"/>
              <a:t>array:</a:t>
            </a:r>
          </a:p>
          <a:p>
            <a:pPr marL="0" indent="0">
              <a:buNone/>
            </a:pPr>
            <a:endParaRPr lang="en-US" dirty="0"/>
          </a:p>
          <a:p>
            <a:pPr marL="400050" lvl="1" indent="0">
              <a:buNone/>
            </a:pPr>
            <a:r>
              <a:rPr lang="en-US" sz="2000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n = </a:t>
            </a:r>
            <a:r>
              <a:rPr lang="en-US" sz="2000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Util.readInt</a:t>
            </a:r>
            <a:r>
              <a:rPr lang="en-US" sz="200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(10);</a:t>
            </a:r>
          </a:p>
          <a:p>
            <a:pPr marL="400050" lvl="1" indent="0">
              <a:buNone/>
            </a:pPr>
            <a:r>
              <a:rPr lang="en-US" sz="200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en-US" sz="20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[] inputs = new </a:t>
            </a:r>
            <a:r>
              <a:rPr lang="en-US" sz="200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double[n];</a:t>
            </a:r>
            <a:endParaRPr lang="en-US" sz="2000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00050" lvl="1" indent="0">
              <a:buNone/>
            </a:pPr>
            <a:r>
              <a:rPr lang="en-US" sz="20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 (</a:t>
            </a:r>
            <a:r>
              <a:rPr lang="en-US" sz="20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sz="20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 inputs.???; </a:t>
            </a:r>
            <a:r>
              <a:rPr lang="en-US" sz="20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++)</a:t>
            </a:r>
          </a:p>
          <a:p>
            <a:pPr marL="400050" lvl="1" indent="0">
              <a:buNone/>
            </a:pPr>
            <a:r>
              <a:rPr lang="en-US" sz="200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inputs[</a:t>
            </a:r>
            <a:r>
              <a:rPr lang="en-US" sz="2000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 = </a:t>
            </a:r>
            <a:r>
              <a:rPr lang="en-US" sz="2000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in.nextDouble</a:t>
            </a:r>
            <a:r>
              <a:rPr lang="en-US" sz="200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();  // in ?</a:t>
            </a:r>
            <a:endParaRPr lang="en-US" sz="2000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7 - </a:t>
            </a:r>
            <a:fld id="{90994C07-E970-A243-9601-A1D642E986EC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56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Common algorithm – filling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spcBef>
                <a:spcPts val="600"/>
              </a:spcBef>
            </a:pPr>
            <a:r>
              <a:rPr lang="en-US" dirty="0"/>
              <a:t>Test the above program with </a:t>
            </a:r>
          </a:p>
          <a:p>
            <a:pPr lvl="2">
              <a:spcBef>
                <a:spcPts val="600"/>
              </a:spcBef>
            </a:pPr>
            <a:r>
              <a:rPr lang="en-US" dirty="0">
                <a:hlinkClick r:id="rId3"/>
              </a:rPr>
              <a:t>http://cs.tru.ca/~</a:t>
            </a:r>
            <a:r>
              <a:rPr lang="en-US" dirty="0" smtClean="0">
                <a:hlinkClick r:id="rId3"/>
              </a:rPr>
              <a:t>mlee/comp1130/Fall2016/6. chapter7/Util.java</a:t>
            </a:r>
            <a:r>
              <a:rPr lang="en-US" dirty="0"/>
              <a:t>.</a:t>
            </a:r>
          </a:p>
          <a:p>
            <a:pPr lvl="2">
              <a:spcBef>
                <a:spcPts val="600"/>
              </a:spcBef>
            </a:pPr>
            <a:r>
              <a:rPr lang="en-US" dirty="0">
                <a:hlinkClick r:id="rId4"/>
              </a:rPr>
              <a:t>http://cs.tru.ca/~</a:t>
            </a:r>
            <a:r>
              <a:rPr lang="en-US" dirty="0" smtClean="0">
                <a:hlinkClick r:id="rId4"/>
              </a:rPr>
              <a:t>mlee/comp1130/Fall2016/6. chapter7/TestArrayFilling.java</a:t>
            </a:r>
            <a:r>
              <a:rPr lang="en-US" dirty="0"/>
              <a:t>.</a:t>
            </a:r>
          </a:p>
          <a:p>
            <a:pPr lvl="2">
              <a:spcBef>
                <a:spcPts val="600"/>
              </a:spcBef>
            </a:pPr>
            <a:endParaRPr lang="en-US" dirty="0"/>
          </a:p>
          <a:p>
            <a:pPr>
              <a:spcBef>
                <a:spcPts val="600"/>
              </a:spcBef>
            </a:pPr>
            <a:endParaRPr lang="en-US" b="1" dirty="0" smtClean="0">
              <a:solidFill>
                <a:srgbClr val="FF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5 - </a:t>
            </a:r>
            <a:fld id="{90994C07-E970-A243-9601-A1D642E986EC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83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Common algorithm – </a:t>
            </a:r>
            <a:r>
              <a:rPr lang="en-CA" dirty="0" smtClean="0"/>
              <a:t>sum and average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922" y="1253756"/>
            <a:ext cx="8694229" cy="5604244"/>
          </a:xfrm>
        </p:spPr>
        <p:txBody>
          <a:bodyPr>
            <a:normAutofit/>
          </a:bodyPr>
          <a:lstStyle/>
          <a:p>
            <a:r>
              <a:rPr lang="en-CA" dirty="0" smtClean="0"/>
              <a:t>When </a:t>
            </a:r>
            <a:r>
              <a:rPr lang="en-CA" dirty="0"/>
              <a:t>the values </a:t>
            </a:r>
            <a:r>
              <a:rPr lang="en-CA" dirty="0" smtClean="0"/>
              <a:t>are located </a:t>
            </a:r>
            <a:r>
              <a:rPr lang="en-CA" dirty="0"/>
              <a:t>in an array, the code looks much simpler:</a:t>
            </a:r>
          </a:p>
          <a:p>
            <a:pPr marL="400050" lvl="1" indent="0">
              <a:buNone/>
            </a:pPr>
            <a:endParaRPr lang="en-US" sz="2400" dirty="0" smtClean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00050" lvl="1" indent="0">
              <a:buNone/>
            </a:pPr>
            <a:r>
              <a:rPr lang="en-US" sz="240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 </a:t>
            </a:r>
            <a:r>
              <a:rPr lang="en-US" sz="24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total = 0;</a:t>
            </a:r>
          </a:p>
          <a:p>
            <a:pPr marL="400050" lvl="1" indent="0">
              <a:buNone/>
            </a:pPr>
            <a:r>
              <a:rPr lang="en-US" sz="24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 (double element </a:t>
            </a:r>
            <a:r>
              <a:rPr lang="en-US" sz="240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??? </a:t>
            </a:r>
            <a:r>
              <a:rPr lang="en-US" sz="24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values</a:t>
            </a:r>
            <a:r>
              <a:rPr lang="en-US" sz="240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  <a:endParaRPr lang="en-US" sz="2400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00050" lvl="1" indent="0">
              <a:buNone/>
            </a:pPr>
            <a:r>
              <a:rPr lang="en-US" sz="240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total </a:t>
            </a:r>
            <a:r>
              <a:rPr lang="en-US" sz="24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total + element;</a:t>
            </a:r>
          </a:p>
          <a:p>
            <a:pPr marL="400050" lvl="1" indent="0">
              <a:buNone/>
            </a:pPr>
            <a:r>
              <a:rPr lang="en-US" sz="24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400050" lvl="1" indent="0">
              <a:buNone/>
            </a:pPr>
            <a:r>
              <a:rPr lang="en-US" sz="24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 average = 0;</a:t>
            </a:r>
          </a:p>
          <a:p>
            <a:pPr marL="400050" lvl="1" indent="0">
              <a:buNone/>
            </a:pPr>
            <a:r>
              <a:rPr lang="en-CA" sz="24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(</a:t>
            </a:r>
            <a:r>
              <a:rPr lang="en-CA" sz="24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values.length</a:t>
            </a:r>
            <a:r>
              <a:rPr lang="en-CA" sz="24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&gt; 0) </a:t>
            </a:r>
            <a:r>
              <a:rPr lang="en-CA" sz="240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{ </a:t>
            </a:r>
          </a:p>
          <a:p>
            <a:pPr marL="400050" lvl="1" indent="0">
              <a:buNone/>
            </a:pPr>
            <a:r>
              <a:rPr lang="en-CA" sz="24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CA" sz="240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average </a:t>
            </a:r>
            <a:r>
              <a:rPr lang="en-CA" sz="24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total / values</a:t>
            </a:r>
            <a:r>
              <a:rPr lang="en-CA" sz="240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.???; </a:t>
            </a:r>
          </a:p>
          <a:p>
            <a:pPr marL="400050" lvl="1" indent="0">
              <a:buNone/>
            </a:pPr>
            <a:r>
              <a:rPr lang="en-CA" sz="240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2400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7 - </a:t>
            </a:r>
            <a:fld id="{90994C07-E970-A243-9601-A1D642E986EC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445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Common algorithm – sum and average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922" y="1253756"/>
            <a:ext cx="8694229" cy="5604244"/>
          </a:xfrm>
        </p:spPr>
        <p:txBody>
          <a:bodyPr>
            <a:normAutofit/>
          </a:bodyPr>
          <a:lstStyle/>
          <a:p>
            <a:r>
              <a:rPr lang="en-CA" dirty="0" smtClean="0"/>
              <a:t>When </a:t>
            </a:r>
            <a:r>
              <a:rPr lang="en-CA" dirty="0"/>
              <a:t>the values </a:t>
            </a:r>
            <a:r>
              <a:rPr lang="en-CA" dirty="0" smtClean="0"/>
              <a:t>are located </a:t>
            </a:r>
            <a:r>
              <a:rPr lang="en-CA" dirty="0"/>
              <a:t>in an array, the code looks much simpler:</a:t>
            </a:r>
          </a:p>
          <a:p>
            <a:pPr marL="400050" lvl="1" indent="0">
              <a:buNone/>
            </a:pPr>
            <a:endParaRPr lang="en-US" sz="2400" dirty="0" smtClean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00050" lvl="1" indent="0">
              <a:buNone/>
            </a:pPr>
            <a:r>
              <a:rPr lang="en-US" sz="240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 </a:t>
            </a:r>
            <a:r>
              <a:rPr lang="en-US" sz="24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total = 0;</a:t>
            </a:r>
          </a:p>
          <a:p>
            <a:pPr marL="400050" lvl="1" indent="0">
              <a:buNone/>
            </a:pPr>
            <a:r>
              <a:rPr lang="en-US" sz="24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 </a:t>
            </a:r>
            <a:r>
              <a:rPr lang="en-US" sz="240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0; ???; </a:t>
            </a:r>
            <a:r>
              <a:rPr lang="en-US" sz="2400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++) {</a:t>
            </a:r>
            <a:endParaRPr lang="en-US" sz="2400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00050" lvl="1" indent="0">
              <a:buNone/>
            </a:pPr>
            <a:r>
              <a:rPr lang="en-US" sz="240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total </a:t>
            </a:r>
            <a:r>
              <a:rPr lang="en-US" sz="24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total + </a:t>
            </a:r>
            <a:r>
              <a:rPr lang="en-US" sz="240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values[???];</a:t>
            </a:r>
            <a:endParaRPr lang="en-US" sz="2400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00050" lvl="1" indent="0">
              <a:buNone/>
            </a:pPr>
            <a:r>
              <a:rPr lang="en-US" sz="24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400050" lvl="1" indent="0">
              <a:buNone/>
            </a:pPr>
            <a:r>
              <a:rPr lang="en-US" sz="24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 average = 0;</a:t>
            </a:r>
          </a:p>
          <a:p>
            <a:pPr marL="400050" lvl="1" indent="0">
              <a:buNone/>
            </a:pPr>
            <a:r>
              <a:rPr lang="en-CA" sz="24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(</a:t>
            </a:r>
            <a:r>
              <a:rPr lang="en-CA" sz="24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values.length</a:t>
            </a:r>
            <a:r>
              <a:rPr lang="en-CA" sz="24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&gt; 0) </a:t>
            </a:r>
            <a:r>
              <a:rPr lang="en-CA" sz="240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{ </a:t>
            </a:r>
          </a:p>
          <a:p>
            <a:pPr marL="400050" lvl="1" indent="0">
              <a:buNone/>
            </a:pPr>
            <a:r>
              <a:rPr lang="en-CA" sz="24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CA" sz="240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average </a:t>
            </a:r>
            <a:r>
              <a:rPr lang="en-CA" sz="24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total / values</a:t>
            </a:r>
            <a:r>
              <a:rPr lang="en-CA" sz="240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.???; </a:t>
            </a:r>
          </a:p>
          <a:p>
            <a:pPr marL="400050" lvl="1" indent="0">
              <a:buNone/>
            </a:pPr>
            <a:r>
              <a:rPr lang="en-CA" sz="240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2400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7 - </a:t>
            </a:r>
            <a:fld id="{90994C07-E970-A243-9601-A1D642E986EC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68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Common algorithm – sum and average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spcBef>
                <a:spcPts val="600"/>
              </a:spcBef>
            </a:pPr>
            <a:r>
              <a:rPr lang="en-US" dirty="0"/>
              <a:t>Test the above program with </a:t>
            </a:r>
          </a:p>
          <a:p>
            <a:pPr lvl="2">
              <a:spcBef>
                <a:spcPts val="600"/>
              </a:spcBef>
            </a:pPr>
            <a:r>
              <a:rPr lang="en-US" dirty="0">
                <a:hlinkClick r:id="rId3"/>
              </a:rPr>
              <a:t>http://cs.tru.ca/~</a:t>
            </a:r>
            <a:r>
              <a:rPr lang="en-US" dirty="0" smtClean="0">
                <a:hlinkClick r:id="rId3"/>
              </a:rPr>
              <a:t>mlee/comp1130/Fall2016/6. chapter7/Util.java</a:t>
            </a:r>
            <a:r>
              <a:rPr lang="en-US" dirty="0"/>
              <a:t>.</a:t>
            </a:r>
          </a:p>
          <a:p>
            <a:pPr lvl="2">
              <a:spcBef>
                <a:spcPts val="600"/>
              </a:spcBef>
            </a:pPr>
            <a:r>
              <a:rPr lang="en-US" dirty="0">
                <a:hlinkClick r:id="rId4"/>
              </a:rPr>
              <a:t>http://cs.tru.ca/~</a:t>
            </a:r>
            <a:r>
              <a:rPr lang="en-US" dirty="0" smtClean="0">
                <a:hlinkClick r:id="rId4"/>
              </a:rPr>
              <a:t>mlee/comp1130/Fall2016/6. chapter7/TestArraySumAverage.java</a:t>
            </a:r>
            <a:r>
              <a:rPr lang="en-US" dirty="0"/>
              <a:t>.</a:t>
            </a:r>
          </a:p>
          <a:p>
            <a:pPr lvl="2">
              <a:spcBef>
                <a:spcPts val="600"/>
              </a:spcBef>
            </a:pPr>
            <a:endParaRPr lang="en-US" dirty="0"/>
          </a:p>
          <a:p>
            <a:pPr>
              <a:spcBef>
                <a:spcPts val="600"/>
              </a:spcBef>
            </a:pPr>
            <a:endParaRPr lang="en-US" b="1" dirty="0" smtClean="0">
              <a:solidFill>
                <a:srgbClr val="FF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5 - </a:t>
            </a:r>
            <a:fld id="{90994C07-E970-A243-9601-A1D642E986EC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02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Common algorithm – </a:t>
            </a:r>
            <a:r>
              <a:rPr lang="en-CA" dirty="0" smtClean="0"/>
              <a:t>maximum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922" y="1253756"/>
            <a:ext cx="8694229" cy="5467719"/>
          </a:xfrm>
        </p:spPr>
        <p:txBody>
          <a:bodyPr>
            <a:noAutofit/>
          </a:bodyPr>
          <a:lstStyle/>
          <a:p>
            <a:r>
              <a:rPr lang="en-CA" sz="2400" dirty="0" smtClean="0"/>
              <a:t>Keep </a:t>
            </a:r>
            <a:r>
              <a:rPr lang="en-CA" sz="2400" dirty="0"/>
              <a:t>a variable for the largest </a:t>
            </a:r>
            <a:r>
              <a:rPr lang="en-CA" sz="2400" dirty="0" smtClean="0"/>
              <a:t>element already </a:t>
            </a:r>
            <a:r>
              <a:rPr lang="en-CA" sz="2400" dirty="0"/>
              <a:t>encountered. Here is the implementation of that algorithm for an array:</a:t>
            </a:r>
          </a:p>
          <a:p>
            <a:pPr marL="400050" lvl="1" indent="0">
              <a:buNone/>
            </a:pPr>
            <a:r>
              <a:rPr lang="en-US" sz="20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 largest = values</a:t>
            </a:r>
            <a:r>
              <a:rPr lang="en-US" sz="200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[???];  // start with the 1st</a:t>
            </a:r>
            <a:endParaRPr lang="en-US" sz="2000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00050" lvl="1" indent="0">
              <a:buNone/>
            </a:pPr>
            <a:r>
              <a:rPr lang="en-US" sz="20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 (</a:t>
            </a:r>
            <a:r>
              <a:rPr lang="en-US" sz="20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???; ???; </a:t>
            </a:r>
            <a:r>
              <a:rPr lang="en-US" sz="20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++) {</a:t>
            </a:r>
            <a:endParaRPr lang="en-US" sz="2000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00050" lvl="1" indent="0">
              <a:buNone/>
            </a:pPr>
            <a:r>
              <a:rPr lang="en-US" sz="200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if (???)</a:t>
            </a:r>
            <a:endParaRPr lang="en-US" sz="2000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00050" lvl="1" indent="0">
              <a:buNone/>
            </a:pPr>
            <a:r>
              <a:rPr lang="en-US" sz="200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	largest </a:t>
            </a:r>
            <a:r>
              <a:rPr lang="en-US" sz="20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values[</a:t>
            </a:r>
            <a:r>
              <a:rPr lang="en-US" sz="20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pPr marL="400050" lvl="1" indent="0">
              <a:buNone/>
            </a:pPr>
            <a:r>
              <a:rPr lang="en-US" sz="200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2000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CA" sz="2400" dirty="0"/>
              <a:t>Note that the loop starts at 1 because we initialize largest with values[0].</a:t>
            </a:r>
          </a:p>
          <a:p>
            <a:r>
              <a:rPr lang="en-CA" sz="2400" dirty="0" smtClean="0"/>
              <a:t>This algorithm requires </a:t>
            </a:r>
            <a:r>
              <a:rPr lang="en-CA" sz="2400" dirty="0"/>
              <a:t>that the array contain at least one element.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7 - </a:t>
            </a:r>
            <a:fld id="{90994C07-E970-A243-9601-A1D642E986EC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399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Common algorithm – </a:t>
            </a:r>
            <a:r>
              <a:rPr lang="en-CA" dirty="0" smtClean="0"/>
              <a:t>minimum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922" y="1253756"/>
            <a:ext cx="8694229" cy="5604244"/>
          </a:xfrm>
        </p:spPr>
        <p:txBody>
          <a:bodyPr>
            <a:normAutofit/>
          </a:bodyPr>
          <a:lstStyle/>
          <a:p>
            <a:r>
              <a:rPr lang="en-CA" sz="2400" dirty="0"/>
              <a:t>Keep a variable for the </a:t>
            </a:r>
            <a:r>
              <a:rPr lang="en-CA" sz="2400" dirty="0" smtClean="0"/>
              <a:t>smallest </a:t>
            </a:r>
            <a:r>
              <a:rPr lang="en-CA" sz="2400" dirty="0"/>
              <a:t>element already encountered. Here is the implementation of that algorithm for an array:</a:t>
            </a:r>
          </a:p>
          <a:p>
            <a:pPr marL="400050" lvl="1" indent="0">
              <a:buNone/>
            </a:pPr>
            <a:r>
              <a:rPr lang="en-US" sz="20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 </a:t>
            </a:r>
            <a:r>
              <a:rPr lang="en-US" sz="200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smallest </a:t>
            </a:r>
            <a:r>
              <a:rPr lang="en-US" sz="20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values</a:t>
            </a:r>
            <a:r>
              <a:rPr lang="en-US" sz="200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[???];</a:t>
            </a:r>
            <a:endParaRPr lang="en-US" sz="2000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00050" lvl="1" indent="0">
              <a:buNone/>
            </a:pPr>
            <a:r>
              <a:rPr lang="en-US" sz="20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 (</a:t>
            </a:r>
            <a:r>
              <a:rPr lang="en-US" sz="20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???; ???; ???) {</a:t>
            </a:r>
            <a:endParaRPr lang="en-US" sz="2000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00050" lvl="1" indent="0">
              <a:buNone/>
            </a:pPr>
            <a:r>
              <a:rPr lang="en-US" sz="20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if </a:t>
            </a:r>
            <a:r>
              <a:rPr lang="en-US" sz="200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(???)</a:t>
            </a:r>
            <a:endParaRPr lang="en-US" sz="2000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00050" lvl="1" indent="0">
              <a:buNone/>
            </a:pPr>
            <a:r>
              <a:rPr lang="en-US" sz="20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200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smallest </a:t>
            </a:r>
            <a:r>
              <a:rPr lang="en-US" sz="20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values[</a:t>
            </a:r>
            <a:r>
              <a:rPr lang="en-US" sz="20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pPr marL="400050" lvl="1" indent="0">
              <a:buNone/>
            </a:pPr>
            <a:r>
              <a:rPr lang="en-US" sz="200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2000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CA" sz="2400" dirty="0"/>
              <a:t>Note that the loop starts at 1 because we initialize largest with values[0].</a:t>
            </a:r>
          </a:p>
          <a:p>
            <a:r>
              <a:rPr lang="en-CA" sz="2400" dirty="0"/>
              <a:t>This algorithm requires that the array contain at least one element.</a:t>
            </a:r>
            <a:endParaRPr lang="en-US" sz="2400" dirty="0"/>
          </a:p>
          <a:p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7 - </a:t>
            </a:r>
            <a:fld id="{90994C07-E970-A243-9601-A1D642E986EC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609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US" dirty="0"/>
              <a:t>Arrays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n-US" dirty="0"/>
              <a:t>An </a:t>
            </a:r>
            <a:r>
              <a:rPr lang="en-US" b="1" i="1" dirty="0">
                <a:solidFill>
                  <a:srgbClr val="0070C0"/>
                </a:solidFill>
              </a:rPr>
              <a:t>array</a:t>
            </a:r>
            <a:r>
              <a:rPr lang="en-US" dirty="0"/>
              <a:t> is an ordered list of </a:t>
            </a:r>
            <a:r>
              <a:rPr lang="en-US" dirty="0" smtClean="0"/>
              <a:t>same type values.</a:t>
            </a:r>
            <a:endParaRPr lang="en-US" dirty="0"/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2782888" y="2971800"/>
            <a:ext cx="5137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2400" b="0">
                <a:latin typeface="Times" pitchFamily="-110" charset="0"/>
              </a:rPr>
              <a:t>0     1     2     3     4     5     6     7     8     9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662238" y="3429000"/>
            <a:ext cx="5380037" cy="714375"/>
            <a:chOff x="1829" y="2112"/>
            <a:chExt cx="3389" cy="450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1829" y="2112"/>
              <a:ext cx="3389" cy="450"/>
              <a:chOff x="1533" y="3128"/>
              <a:chExt cx="3389" cy="450"/>
            </a:xfrm>
          </p:grpSpPr>
          <p:sp>
            <p:nvSpPr>
              <p:cNvPr id="18449" name="Rectangle 7"/>
              <p:cNvSpPr>
                <a:spLocks noChangeArrowheads="1"/>
              </p:cNvSpPr>
              <p:nvPr/>
            </p:nvSpPr>
            <p:spPr bwMode="auto">
              <a:xfrm>
                <a:off x="1533" y="3132"/>
                <a:ext cx="3389" cy="442"/>
              </a:xfrm>
              <a:prstGeom prst="rect">
                <a:avLst/>
              </a:prstGeom>
              <a:solidFill>
                <a:srgbClr val="F5E985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50" name="Rectangle 8"/>
              <p:cNvSpPr>
                <a:spLocks noChangeArrowheads="1"/>
              </p:cNvSpPr>
              <p:nvPr/>
            </p:nvSpPr>
            <p:spPr bwMode="auto">
              <a:xfrm>
                <a:off x="1888" y="3132"/>
                <a:ext cx="333" cy="442"/>
              </a:xfrm>
              <a:prstGeom prst="rect">
                <a:avLst/>
              </a:prstGeom>
              <a:solidFill>
                <a:srgbClr val="F5E985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51" name="Rectangle 9"/>
              <p:cNvSpPr>
                <a:spLocks noChangeArrowheads="1"/>
              </p:cNvSpPr>
              <p:nvPr/>
            </p:nvSpPr>
            <p:spPr bwMode="auto">
              <a:xfrm>
                <a:off x="2543" y="3132"/>
                <a:ext cx="333" cy="442"/>
              </a:xfrm>
              <a:prstGeom prst="rect">
                <a:avLst/>
              </a:prstGeom>
              <a:solidFill>
                <a:srgbClr val="F5E985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52" name="Rectangle 10"/>
              <p:cNvSpPr>
                <a:spLocks noChangeArrowheads="1"/>
              </p:cNvSpPr>
              <p:nvPr/>
            </p:nvSpPr>
            <p:spPr bwMode="auto">
              <a:xfrm>
                <a:off x="3225" y="3132"/>
                <a:ext cx="333" cy="442"/>
              </a:xfrm>
              <a:prstGeom prst="rect">
                <a:avLst/>
              </a:prstGeom>
              <a:solidFill>
                <a:srgbClr val="F5E985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53" name="Rectangle 11"/>
              <p:cNvSpPr>
                <a:spLocks noChangeArrowheads="1"/>
              </p:cNvSpPr>
              <p:nvPr/>
            </p:nvSpPr>
            <p:spPr bwMode="auto">
              <a:xfrm>
                <a:off x="3893" y="3132"/>
                <a:ext cx="333" cy="442"/>
              </a:xfrm>
              <a:prstGeom prst="rect">
                <a:avLst/>
              </a:prstGeom>
              <a:solidFill>
                <a:srgbClr val="F5E985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54" name="Line 12"/>
              <p:cNvSpPr>
                <a:spLocks noChangeShapeType="1"/>
              </p:cNvSpPr>
              <p:nvPr/>
            </p:nvSpPr>
            <p:spPr bwMode="auto">
              <a:xfrm>
                <a:off x="4571" y="3128"/>
                <a:ext cx="0" cy="4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8448" name="Rectangle 13"/>
            <p:cNvSpPr>
              <a:spLocks noChangeArrowheads="1"/>
            </p:cNvSpPr>
            <p:nvPr/>
          </p:nvSpPr>
          <p:spPr bwMode="auto">
            <a:xfrm>
              <a:off x="1860" y="2200"/>
              <a:ext cx="33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r>
                <a:rPr lang="en-US" sz="2400" b="0">
                  <a:latin typeface="Times" pitchFamily="-110" charset="0"/>
                </a:rPr>
                <a:t>79   87   94   82   67   98   87   81   74   91</a:t>
              </a:r>
            </a:p>
          </p:txBody>
        </p:sp>
      </p:grpSp>
      <p:sp>
        <p:nvSpPr>
          <p:cNvPr id="22542" name="Text Box 14"/>
          <p:cNvSpPr txBox="1">
            <a:spLocks noChangeArrowheads="1"/>
          </p:cNvSpPr>
          <p:nvPr/>
        </p:nvSpPr>
        <p:spPr bwMode="auto">
          <a:xfrm>
            <a:off x="1985843" y="4521200"/>
            <a:ext cx="5080237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solidFill>
                  <a:srgbClr val="008000"/>
                </a:solidFill>
                <a:latin typeface="Arial" pitchFamily="-110" charset="0"/>
              </a:rPr>
              <a:t>An array of size N is indexed from </a:t>
            </a:r>
            <a:r>
              <a:rPr lang="en-US" sz="2000" b="1" dirty="0" smtClean="0">
                <a:solidFill>
                  <a:srgbClr val="0000FF"/>
                </a:solidFill>
                <a:latin typeface="Arial" pitchFamily="-110" charset="0"/>
              </a:rPr>
              <a:t>0</a:t>
            </a:r>
            <a:r>
              <a:rPr lang="en-US" sz="2000" dirty="0" smtClean="0">
                <a:solidFill>
                  <a:srgbClr val="008000"/>
                </a:solidFill>
                <a:latin typeface="Arial" pitchFamily="-110" charset="0"/>
              </a:rPr>
              <a:t> </a:t>
            </a:r>
            <a:r>
              <a:rPr lang="en-US" sz="2000" dirty="0">
                <a:solidFill>
                  <a:srgbClr val="008000"/>
                </a:solidFill>
                <a:latin typeface="Arial" pitchFamily="-110" charset="0"/>
              </a:rPr>
              <a:t>to </a:t>
            </a:r>
            <a:r>
              <a:rPr lang="en-US" sz="2000" b="1" u="sng" dirty="0" smtClean="0">
                <a:solidFill>
                  <a:srgbClr val="0000FF"/>
                </a:solidFill>
                <a:latin typeface="Arial" pitchFamily="-110" charset="0"/>
              </a:rPr>
              <a:t>N-1</a:t>
            </a:r>
            <a:r>
              <a:rPr lang="en-US" sz="2000" dirty="0" smtClean="0">
                <a:solidFill>
                  <a:srgbClr val="008000"/>
                </a:solidFill>
                <a:latin typeface="Arial" pitchFamily="-110" charset="0"/>
              </a:rPr>
              <a:t>.</a:t>
            </a:r>
            <a:endParaRPr lang="en-US" sz="2000" dirty="0">
              <a:solidFill>
                <a:srgbClr val="008000"/>
              </a:solidFill>
              <a:latin typeface="Arial" pitchFamily="-110" charset="0"/>
            </a:endParaRPr>
          </a:p>
        </p:txBody>
      </p: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885825" y="2057400"/>
            <a:ext cx="2371725" cy="1924050"/>
            <a:chOff x="485" y="1342"/>
            <a:chExt cx="1494" cy="1212"/>
          </a:xfrm>
        </p:grpSpPr>
        <p:sp>
          <p:nvSpPr>
            <p:cNvPr id="18444" name="Rectangle 16"/>
            <p:cNvSpPr>
              <a:spLocks noChangeArrowheads="1"/>
            </p:cNvSpPr>
            <p:nvPr/>
          </p:nvSpPr>
          <p:spPr bwMode="auto">
            <a:xfrm>
              <a:off x="864" y="2304"/>
              <a:ext cx="69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rgbClr val="008000"/>
                  </a:solidFill>
                </a:rPr>
                <a:t>scores</a:t>
              </a:r>
            </a:p>
          </p:txBody>
        </p:sp>
        <p:sp>
          <p:nvSpPr>
            <p:cNvPr id="18445" name="Text Box 17"/>
            <p:cNvSpPr txBox="1">
              <a:spLocks noChangeArrowheads="1"/>
            </p:cNvSpPr>
            <p:nvPr/>
          </p:nvSpPr>
          <p:spPr bwMode="auto">
            <a:xfrm>
              <a:off x="485" y="1342"/>
              <a:ext cx="1494" cy="44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 dirty="0">
                  <a:solidFill>
                    <a:srgbClr val="008000"/>
                  </a:solidFill>
                  <a:latin typeface="Arial" pitchFamily="-110" charset="0"/>
                </a:rPr>
                <a:t>The entire array</a:t>
              </a:r>
            </a:p>
            <a:p>
              <a:pPr algn="ctr"/>
              <a:r>
                <a:rPr lang="en-US" sz="2000" dirty="0">
                  <a:solidFill>
                    <a:srgbClr val="008000"/>
                  </a:solidFill>
                  <a:latin typeface="Arial" pitchFamily="-110" charset="0"/>
                </a:rPr>
                <a:t>has </a:t>
              </a:r>
              <a:r>
                <a:rPr lang="en-US" sz="2000" u="sng" dirty="0">
                  <a:solidFill>
                    <a:srgbClr val="008000"/>
                  </a:solidFill>
                  <a:latin typeface="Arial" pitchFamily="-110" charset="0"/>
                </a:rPr>
                <a:t>a single </a:t>
              </a:r>
              <a:r>
                <a:rPr lang="en-US" sz="2000" u="sng" dirty="0" smtClean="0">
                  <a:solidFill>
                    <a:srgbClr val="008000"/>
                  </a:solidFill>
                  <a:latin typeface="Arial" pitchFamily="-110" charset="0"/>
                </a:rPr>
                <a:t>name</a:t>
              </a:r>
              <a:r>
                <a:rPr lang="en-US" sz="2000" dirty="0" smtClean="0">
                  <a:solidFill>
                    <a:srgbClr val="008000"/>
                  </a:solidFill>
                  <a:latin typeface="Arial" pitchFamily="-110" charset="0"/>
                </a:rPr>
                <a:t>.</a:t>
              </a:r>
              <a:endParaRPr lang="en-US" sz="2000" dirty="0">
                <a:solidFill>
                  <a:srgbClr val="008000"/>
                </a:solidFill>
                <a:latin typeface="Arial" pitchFamily="-110" charset="0"/>
              </a:endParaRPr>
            </a:p>
          </p:txBody>
        </p:sp>
        <p:sp>
          <p:nvSpPr>
            <p:cNvPr id="18446" name="Line 18"/>
            <p:cNvSpPr>
              <a:spLocks noChangeShapeType="1"/>
            </p:cNvSpPr>
            <p:nvPr/>
          </p:nvSpPr>
          <p:spPr bwMode="auto">
            <a:xfrm>
              <a:off x="1200" y="1824"/>
              <a:ext cx="0" cy="48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none" w="sm" len="sm"/>
              <a:tailEnd type="triangle" w="lg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3810000" y="2286000"/>
            <a:ext cx="4024313" cy="841375"/>
            <a:chOff x="2032" y="1390"/>
            <a:chExt cx="2535" cy="530"/>
          </a:xfrm>
        </p:grpSpPr>
        <p:sp>
          <p:nvSpPr>
            <p:cNvPr id="18442" name="Text Box 20"/>
            <p:cNvSpPr txBox="1">
              <a:spLocks noChangeArrowheads="1"/>
            </p:cNvSpPr>
            <p:nvPr/>
          </p:nvSpPr>
          <p:spPr bwMode="auto">
            <a:xfrm>
              <a:off x="2032" y="1390"/>
              <a:ext cx="2535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 dirty="0">
                  <a:solidFill>
                    <a:srgbClr val="008000"/>
                  </a:solidFill>
                  <a:latin typeface="Arial" pitchFamily="-110" charset="0"/>
                </a:rPr>
                <a:t>Each value has a numeric </a:t>
              </a:r>
              <a:r>
                <a:rPr lang="en-US" sz="2000" b="1" i="1" dirty="0" smtClean="0">
                  <a:solidFill>
                    <a:srgbClr val="0000FF"/>
                  </a:solidFill>
                  <a:latin typeface="Arial" pitchFamily="-110" charset="0"/>
                </a:rPr>
                <a:t>index</a:t>
              </a:r>
              <a:r>
                <a:rPr lang="en-US" sz="2000" i="1" dirty="0" smtClean="0">
                  <a:solidFill>
                    <a:srgbClr val="008000"/>
                  </a:solidFill>
                  <a:latin typeface="Arial" pitchFamily="-110" charset="0"/>
                </a:rPr>
                <a:t>.</a:t>
              </a:r>
              <a:endParaRPr lang="en-US" sz="2000" i="1" dirty="0">
                <a:solidFill>
                  <a:srgbClr val="008000"/>
                </a:solidFill>
                <a:latin typeface="Arial" pitchFamily="-110" charset="0"/>
              </a:endParaRPr>
            </a:p>
          </p:txBody>
        </p:sp>
        <p:sp>
          <p:nvSpPr>
            <p:cNvPr id="18443" name="Line 21"/>
            <p:cNvSpPr>
              <a:spLocks noChangeShapeType="1"/>
            </p:cNvSpPr>
            <p:nvPr/>
          </p:nvSpPr>
          <p:spPr bwMode="auto">
            <a:xfrm flipH="1">
              <a:off x="3264" y="1632"/>
              <a:ext cx="336" cy="28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none" w="sm" len="sm"/>
              <a:tailEnd type="triangle" w="lg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550" name="Text Box 22"/>
          <p:cNvSpPr txBox="1">
            <a:spLocks noChangeArrowheads="1"/>
          </p:cNvSpPr>
          <p:nvPr/>
        </p:nvSpPr>
        <p:spPr bwMode="auto">
          <a:xfrm>
            <a:off x="1433132" y="5130800"/>
            <a:ext cx="6447599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solidFill>
                  <a:srgbClr val="008000"/>
                </a:solidFill>
                <a:latin typeface="Arial" pitchFamily="-110" charset="0"/>
              </a:rPr>
              <a:t>This array holds 10 values that are indexed from 0 to </a:t>
            </a:r>
            <a:r>
              <a:rPr lang="en-US" sz="2000" dirty="0" smtClean="0">
                <a:solidFill>
                  <a:srgbClr val="008000"/>
                </a:solidFill>
                <a:latin typeface="Arial" pitchFamily="-110" charset="0"/>
              </a:rPr>
              <a:t>9.</a:t>
            </a:r>
            <a:endParaRPr lang="en-US" sz="2000" dirty="0">
              <a:solidFill>
                <a:srgbClr val="008000"/>
              </a:solidFill>
              <a:latin typeface="Arial" pitchFamily="-110" charset="0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7 - </a:t>
            </a:r>
            <a:fld id="{90994C07-E970-A243-9601-A1D642E986E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5" name="Text Box 22"/>
          <p:cNvSpPr txBox="1">
            <a:spLocks noChangeArrowheads="1"/>
          </p:cNvSpPr>
          <p:nvPr/>
        </p:nvSpPr>
        <p:spPr bwMode="auto">
          <a:xfrm>
            <a:off x="2218285" y="5809685"/>
            <a:ext cx="4615366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 smtClean="0">
                <a:solidFill>
                  <a:srgbClr val="008000"/>
                </a:solidFill>
                <a:latin typeface="Arial" pitchFamily="-110" charset="0"/>
              </a:rPr>
              <a:t>Similar to the indexes in a String value.</a:t>
            </a:r>
            <a:endParaRPr lang="en-US" sz="2000" dirty="0">
              <a:solidFill>
                <a:srgbClr val="008000"/>
              </a:solidFill>
              <a:latin typeface="Arial" pitchFamily="-110" charset="0"/>
            </a:endParaRPr>
          </a:p>
        </p:txBody>
      </p:sp>
      <p:sp>
        <p:nvSpPr>
          <p:cNvPr id="26" name="Text Box 22"/>
          <p:cNvSpPr txBox="1">
            <a:spLocks noChangeArrowheads="1"/>
          </p:cNvSpPr>
          <p:nvPr/>
        </p:nvSpPr>
        <p:spPr bwMode="auto">
          <a:xfrm>
            <a:off x="7016284" y="4276665"/>
            <a:ext cx="1807508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 smtClean="0">
                <a:solidFill>
                  <a:srgbClr val="008000"/>
                </a:solidFill>
                <a:latin typeface="Arial" pitchFamily="-110" charset="0"/>
              </a:rPr>
              <a:t>An element</a:t>
            </a:r>
            <a:endParaRPr lang="en-US" sz="2000" dirty="0">
              <a:solidFill>
                <a:srgbClr val="008000"/>
              </a:solidFill>
              <a:latin typeface="Arial" pitchFamily="-110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H="1" flipV="1">
            <a:off x="6673057" y="4137025"/>
            <a:ext cx="570957" cy="33969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2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autoUpdateAnimBg="0"/>
      <p:bldP spid="22542" grpId="0" autoUpdateAnimBg="0"/>
      <p:bldP spid="22550" grpId="0" autoUpdateAnimBg="0"/>
      <p:bldP spid="25" grpId="0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Common algorithm – </a:t>
            </a:r>
            <a:r>
              <a:rPr lang="en-CA" dirty="0" smtClean="0"/>
              <a:t>max, min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spcBef>
                <a:spcPts val="600"/>
              </a:spcBef>
            </a:pPr>
            <a:r>
              <a:rPr lang="en-US" dirty="0"/>
              <a:t>Test the above program with </a:t>
            </a:r>
          </a:p>
          <a:p>
            <a:pPr lvl="2">
              <a:spcBef>
                <a:spcPts val="600"/>
              </a:spcBef>
            </a:pPr>
            <a:r>
              <a:rPr lang="en-US" dirty="0">
                <a:hlinkClick r:id="rId3"/>
              </a:rPr>
              <a:t>http://cs.tru.ca/~</a:t>
            </a:r>
            <a:r>
              <a:rPr lang="en-US" dirty="0" smtClean="0">
                <a:hlinkClick r:id="rId3"/>
              </a:rPr>
              <a:t>mlee/comp1130/Fall2016/6. chapter7/Util.java</a:t>
            </a:r>
            <a:r>
              <a:rPr lang="en-US" dirty="0"/>
              <a:t>.</a:t>
            </a:r>
          </a:p>
          <a:p>
            <a:pPr lvl="2">
              <a:spcBef>
                <a:spcPts val="600"/>
              </a:spcBef>
            </a:pPr>
            <a:r>
              <a:rPr lang="en-US" dirty="0">
                <a:hlinkClick r:id="rId4"/>
              </a:rPr>
              <a:t>http://cs.tru.ca/~</a:t>
            </a:r>
            <a:r>
              <a:rPr lang="en-US" dirty="0" smtClean="0">
                <a:hlinkClick r:id="rId4"/>
              </a:rPr>
              <a:t>mlee/comp1130/Fall2016/6. chapter7/TestArrayMaxMin.java</a:t>
            </a:r>
            <a:r>
              <a:rPr lang="en-US" dirty="0"/>
              <a:t>.</a:t>
            </a:r>
          </a:p>
          <a:p>
            <a:pPr lvl="2">
              <a:spcBef>
                <a:spcPts val="600"/>
              </a:spcBef>
            </a:pPr>
            <a:endParaRPr lang="en-US" dirty="0"/>
          </a:p>
          <a:p>
            <a:pPr>
              <a:spcBef>
                <a:spcPts val="600"/>
              </a:spcBef>
            </a:pPr>
            <a:endParaRPr lang="en-US" b="1" dirty="0" smtClean="0">
              <a:solidFill>
                <a:srgbClr val="FF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5 - </a:t>
            </a:r>
            <a:fld id="{90994C07-E970-A243-9601-A1D642E986EC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75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Common algorithm – </a:t>
            </a:r>
            <a:r>
              <a:rPr lang="en-CA" dirty="0" smtClean="0"/>
              <a:t>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922" y="1253756"/>
            <a:ext cx="8694229" cy="5604244"/>
          </a:xfrm>
        </p:spPr>
        <p:txBody>
          <a:bodyPr>
            <a:normAutofit/>
          </a:bodyPr>
          <a:lstStyle/>
          <a:p>
            <a:r>
              <a:rPr lang="en-CA" sz="2400" dirty="0" smtClean="0"/>
              <a:t>Find a value in an array and print the index of the value:</a:t>
            </a:r>
            <a:endParaRPr lang="en-CA" sz="2400" dirty="0"/>
          </a:p>
          <a:p>
            <a:pPr marL="400050" lvl="1" indent="0">
              <a:buNone/>
            </a:pPr>
            <a:endParaRPr lang="en-US" sz="2000" dirty="0" smtClean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00050" lvl="1" indent="0">
              <a:buNone/>
            </a:pPr>
            <a:r>
              <a:rPr lang="en-US" sz="200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 </a:t>
            </a:r>
            <a:r>
              <a:rPr lang="en-US" sz="2000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valueToFind</a:t>
            </a:r>
            <a:r>
              <a:rPr lang="en-US" sz="200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scan.nextDouble</a:t>
            </a:r>
            <a:r>
              <a:rPr lang="en-US" sz="200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400050" lvl="1" indent="0">
              <a:buNone/>
            </a:pPr>
            <a:r>
              <a:rPr lang="en-US" sz="2000" b="1" dirty="0" err="1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400050" lvl="1" indent="0">
              <a:buNone/>
            </a:pPr>
            <a:endParaRPr lang="en-US" sz="2000" b="1" dirty="0">
              <a:solidFill>
                <a:srgbClr val="0000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00050" lvl="1" indent="0">
              <a:buNone/>
            </a:pPr>
            <a:r>
              <a:rPr lang="en-US" sz="20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 </a:t>
            </a:r>
            <a:r>
              <a:rPr lang="en-US" sz="200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20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200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sz="2000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???</a:t>
            </a:r>
            <a:r>
              <a:rPr lang="en-US" sz="200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values.length</a:t>
            </a:r>
            <a:r>
              <a:rPr lang="en-US" sz="20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sz="20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++) {</a:t>
            </a:r>
            <a:endParaRPr lang="en-US" sz="2000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00050" lvl="1" indent="0">
              <a:buNone/>
            </a:pPr>
            <a:r>
              <a:rPr lang="en-US" sz="20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if (values[</a:t>
            </a:r>
            <a:r>
              <a:rPr lang="en-US" sz="20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 </a:t>
            </a:r>
            <a:r>
              <a:rPr lang="en-US" sz="200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??? </a:t>
            </a:r>
            <a:r>
              <a:rPr lang="en-US" sz="2000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valueToFind</a:t>
            </a:r>
            <a:r>
              <a:rPr lang="en-US" sz="200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000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00050" lvl="1" indent="0">
              <a:buNone/>
            </a:pPr>
            <a:r>
              <a:rPr lang="en-US" sz="20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200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break;</a:t>
            </a:r>
            <a:endParaRPr lang="en-US" sz="2000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00050" lvl="1" indent="0">
              <a:buNone/>
            </a:pPr>
            <a:r>
              <a:rPr lang="en-US" sz="200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400050" lvl="1" indent="0">
              <a:buNone/>
            </a:pPr>
            <a:r>
              <a:rPr lang="en-US" sz="20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 (</a:t>
            </a:r>
            <a:r>
              <a:rPr lang="en-US" sz="20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???</a:t>
            </a:r>
            <a:r>
              <a:rPr lang="en-US" sz="200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 // not found</a:t>
            </a:r>
          </a:p>
          <a:p>
            <a:pPr marL="400050" lvl="1" indent="0">
              <a:buNone/>
            </a:pPr>
            <a:r>
              <a:rPr lang="en-US" sz="200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-1;  // -1 means ‘not found’ in this algorithm</a:t>
            </a:r>
          </a:p>
          <a:p>
            <a:pPr marL="400050" lvl="1" indent="0">
              <a:buNone/>
            </a:pPr>
            <a:endParaRPr lang="en-US" sz="2000" dirty="0" smtClean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00050" lvl="1" indent="0">
              <a:buNone/>
            </a:pPr>
            <a:r>
              <a:rPr lang="en-US" sz="2000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System.out.println</a:t>
            </a:r>
            <a:r>
              <a:rPr lang="en-US" sz="200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("The position of " + </a:t>
            </a:r>
            <a:r>
              <a:rPr lang="en-US" sz="2000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valueToFind</a:t>
            </a:r>
            <a:r>
              <a:rPr lang="en-US" sz="200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+</a:t>
            </a:r>
          </a:p>
          <a:p>
            <a:pPr marL="400050" lvl="1" indent="0">
              <a:buNone/>
            </a:pPr>
            <a:r>
              <a:rPr lang="en-US" sz="200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" = " + </a:t>
            </a:r>
            <a:r>
              <a:rPr lang="en-US" sz="2000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US" sz="2000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7 - </a:t>
            </a:r>
            <a:fld id="{90994C07-E970-A243-9601-A1D642E986EC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213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Common algorithm – </a:t>
            </a:r>
            <a:r>
              <a:rPr lang="en-CA" dirty="0" smtClean="0"/>
              <a:t>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922" y="1253756"/>
            <a:ext cx="8694229" cy="5604244"/>
          </a:xfrm>
        </p:spPr>
        <p:txBody>
          <a:bodyPr>
            <a:normAutofit/>
          </a:bodyPr>
          <a:lstStyle/>
          <a:p>
            <a:r>
              <a:rPr lang="en-CA" sz="2400" dirty="0" smtClean="0"/>
              <a:t>Find a value in an array and print the index of the value:</a:t>
            </a:r>
            <a:endParaRPr lang="en-CA" sz="2400" dirty="0"/>
          </a:p>
          <a:p>
            <a:pPr marL="400050" lvl="1" indent="0">
              <a:buNone/>
            </a:pPr>
            <a:endParaRPr lang="en-US" sz="2000" dirty="0" smtClean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00050" lvl="1" indent="0">
              <a:buNone/>
            </a:pPr>
            <a:r>
              <a:rPr lang="en-US" sz="200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 </a:t>
            </a:r>
            <a:r>
              <a:rPr lang="en-US" sz="2000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valueToFind</a:t>
            </a:r>
            <a:r>
              <a:rPr lang="en-US" sz="200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scan.nextDouble</a:t>
            </a:r>
            <a:r>
              <a:rPr lang="en-US" sz="200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400050" lvl="1" indent="0">
              <a:buNone/>
            </a:pPr>
            <a:r>
              <a:rPr lang="en-US" sz="2000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400050" lvl="1" indent="0">
              <a:buNone/>
            </a:pPr>
            <a:endParaRPr lang="en-US" sz="2000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00050" lvl="1" indent="0">
              <a:buNone/>
            </a:pPr>
            <a:r>
              <a:rPr lang="en-US" sz="20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 </a:t>
            </a:r>
            <a:r>
              <a:rPr lang="en-US" sz="200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20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200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sz="2000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20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values.length</a:t>
            </a:r>
            <a:r>
              <a:rPr lang="en-US" sz="20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sz="20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++) {</a:t>
            </a:r>
            <a:endParaRPr lang="en-US" sz="2000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00050" lvl="1" indent="0">
              <a:buNone/>
            </a:pPr>
            <a:r>
              <a:rPr lang="en-US" sz="20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if (values[</a:t>
            </a:r>
            <a:r>
              <a:rPr lang="en-US" sz="20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 </a:t>
            </a:r>
            <a:r>
              <a:rPr lang="en-US" sz="200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== </a:t>
            </a:r>
            <a:r>
              <a:rPr lang="en-US" sz="2000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valueToFind</a:t>
            </a:r>
            <a:r>
              <a:rPr lang="en-US" sz="200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000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00050" lvl="1" indent="0">
              <a:buNone/>
            </a:pPr>
            <a:r>
              <a:rPr lang="en-US" sz="20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200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break;</a:t>
            </a:r>
            <a:endParaRPr lang="en-US" sz="2000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00050" lvl="1" indent="0">
              <a:buNone/>
            </a:pPr>
            <a:r>
              <a:rPr lang="en-US" sz="200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400050" lvl="1" indent="0">
              <a:buNone/>
            </a:pPr>
            <a:r>
              <a:rPr lang="en-US" sz="20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 (</a:t>
            </a:r>
            <a:r>
              <a:rPr lang="en-US" sz="20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== </a:t>
            </a:r>
            <a:r>
              <a:rPr lang="en-US" sz="2000" b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values.length</a:t>
            </a:r>
            <a:r>
              <a:rPr lang="en-US" sz="200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 // not found</a:t>
            </a:r>
          </a:p>
          <a:p>
            <a:pPr marL="400050" lvl="1" indent="0">
              <a:buNone/>
            </a:pPr>
            <a:r>
              <a:rPr lang="en-US" sz="200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-1;  // -1 means ‘not found’ in this algorithm</a:t>
            </a:r>
          </a:p>
          <a:p>
            <a:pPr marL="400050" lvl="1" indent="0">
              <a:buNone/>
            </a:pPr>
            <a:endParaRPr lang="en-US" sz="2000" dirty="0" smtClean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00050" lvl="1" indent="0">
              <a:buNone/>
            </a:pPr>
            <a:r>
              <a:rPr lang="en-US" sz="2000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System.out.println</a:t>
            </a:r>
            <a:r>
              <a:rPr lang="en-US" sz="200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("The position of " + </a:t>
            </a:r>
            <a:r>
              <a:rPr lang="en-US" sz="2000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valueToFind</a:t>
            </a:r>
            <a:r>
              <a:rPr lang="en-US" sz="200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+</a:t>
            </a:r>
          </a:p>
          <a:p>
            <a:pPr marL="400050" lvl="1" indent="0">
              <a:buNone/>
            </a:pPr>
            <a:r>
              <a:rPr lang="en-US" sz="200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" = " + </a:t>
            </a:r>
            <a:r>
              <a:rPr lang="en-US" sz="2000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US" sz="2000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7 - </a:t>
            </a:r>
            <a:fld id="{90994C07-E970-A243-9601-A1D642E986EC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92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Common algorithm – </a:t>
            </a:r>
            <a:r>
              <a:rPr lang="en-CA" dirty="0" smtClean="0"/>
              <a:t>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922" y="1253756"/>
            <a:ext cx="8694229" cy="5604244"/>
          </a:xfrm>
        </p:spPr>
        <p:txBody>
          <a:bodyPr>
            <a:normAutofit fontScale="92500" lnSpcReduction="10000"/>
          </a:bodyPr>
          <a:lstStyle/>
          <a:p>
            <a:r>
              <a:rPr lang="en-CA" sz="2400" dirty="0" smtClean="0"/>
              <a:t>Find a value in an array and print the index of the value:</a:t>
            </a:r>
            <a:endParaRPr lang="en-CA" sz="2400" dirty="0"/>
          </a:p>
          <a:p>
            <a:pPr marL="400050" lvl="1" indent="0">
              <a:buNone/>
            </a:pPr>
            <a:endParaRPr lang="en-US" sz="2000" dirty="0" smtClean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00050" lvl="1" indent="0">
              <a:buNone/>
            </a:pPr>
            <a:r>
              <a:rPr lang="en-US" sz="200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 </a:t>
            </a:r>
            <a:r>
              <a:rPr lang="en-US" sz="2000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valueToFind</a:t>
            </a:r>
            <a:r>
              <a:rPr lang="en-US" sz="200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scan.nextDouble</a:t>
            </a:r>
            <a:r>
              <a:rPr lang="en-US" sz="200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400050" lvl="1" indent="0">
              <a:buNone/>
            </a:pPr>
            <a:r>
              <a:rPr lang="en-US" sz="2000" b="1" dirty="0" err="1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boolean</a:t>
            </a:r>
            <a:r>
              <a:rPr lang="en-US" sz="2000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found = false;</a:t>
            </a:r>
          </a:p>
          <a:p>
            <a:pPr marL="400050" lvl="1" indent="0">
              <a:buNone/>
            </a:pPr>
            <a:r>
              <a:rPr lang="en-US" sz="2000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400050" lvl="1" indent="0">
              <a:buNone/>
            </a:pPr>
            <a:endParaRPr lang="en-US" sz="2000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00050" lvl="1" indent="0">
              <a:buNone/>
            </a:pPr>
            <a:r>
              <a:rPr lang="en-US" sz="20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 </a:t>
            </a:r>
            <a:r>
              <a:rPr lang="en-US" sz="200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20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200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sz="2000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20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values.length</a:t>
            </a:r>
            <a:r>
              <a:rPr lang="en-US" sz="20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sz="20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++) {</a:t>
            </a:r>
            <a:endParaRPr lang="en-US" sz="2000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00050" lvl="1" indent="0">
              <a:buNone/>
            </a:pPr>
            <a:r>
              <a:rPr lang="en-US" sz="20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if (values[</a:t>
            </a:r>
            <a:r>
              <a:rPr lang="en-US" sz="20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 </a:t>
            </a:r>
            <a:r>
              <a:rPr lang="en-US" sz="200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== </a:t>
            </a:r>
            <a:r>
              <a:rPr lang="en-US" sz="2000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valueToFind</a:t>
            </a:r>
            <a:r>
              <a:rPr lang="en-US" sz="200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400050" lvl="1" indent="0">
              <a:buNone/>
            </a:pPr>
            <a:r>
              <a:rPr lang="en-US" sz="20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   </a:t>
            </a:r>
            <a:r>
              <a:rPr lang="en-US" sz="2000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found = true; </a:t>
            </a:r>
            <a:endParaRPr lang="en-US" sz="2000" b="1" dirty="0">
              <a:solidFill>
                <a:srgbClr val="0000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00050" lvl="1" indent="0">
              <a:buNone/>
            </a:pPr>
            <a:r>
              <a:rPr lang="en-US" sz="20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200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break;</a:t>
            </a:r>
          </a:p>
          <a:p>
            <a:pPr marL="400050" lvl="1" indent="0">
              <a:buNone/>
            </a:pPr>
            <a:r>
              <a:rPr lang="en-US" sz="20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  <a:endParaRPr lang="en-US" sz="2000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00050" lvl="1" indent="0">
              <a:buNone/>
            </a:pPr>
            <a:r>
              <a:rPr lang="en-US" sz="200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400050" lvl="1" indent="0">
              <a:buNone/>
            </a:pPr>
            <a:r>
              <a:rPr lang="en-US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 (???)</a:t>
            </a:r>
            <a:r>
              <a:rPr lang="en-US" sz="200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// not found</a:t>
            </a:r>
          </a:p>
          <a:p>
            <a:pPr marL="400050" lvl="1" indent="0">
              <a:buNone/>
            </a:pPr>
            <a:r>
              <a:rPr lang="en-US" sz="200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-1;  // -1 means ‘not found’ in this algorithm</a:t>
            </a:r>
          </a:p>
          <a:p>
            <a:pPr marL="400050" lvl="1" indent="0">
              <a:buNone/>
            </a:pPr>
            <a:endParaRPr lang="en-US" sz="2000" dirty="0" smtClean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00050" lvl="1" indent="0">
              <a:buNone/>
            </a:pPr>
            <a:r>
              <a:rPr lang="en-US" sz="2000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System.out.println</a:t>
            </a:r>
            <a:r>
              <a:rPr lang="en-US" sz="200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("The position of " + </a:t>
            </a:r>
            <a:r>
              <a:rPr lang="en-US" sz="2000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valueToFind</a:t>
            </a:r>
            <a:r>
              <a:rPr lang="en-US" sz="200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+</a:t>
            </a:r>
          </a:p>
          <a:p>
            <a:pPr marL="400050" lvl="1" indent="0">
              <a:buNone/>
            </a:pPr>
            <a:r>
              <a:rPr lang="en-US" sz="200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" = " + </a:t>
            </a:r>
            <a:r>
              <a:rPr lang="en-US" sz="2000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US" sz="2000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7 - </a:t>
            </a:r>
            <a:fld id="{90994C07-E970-A243-9601-A1D642E986EC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08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Common algorithm –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spcBef>
                <a:spcPts val="600"/>
              </a:spcBef>
            </a:pPr>
            <a:r>
              <a:rPr lang="en-US" dirty="0"/>
              <a:t>Test the above program with </a:t>
            </a:r>
          </a:p>
          <a:p>
            <a:pPr lvl="2">
              <a:spcBef>
                <a:spcPts val="600"/>
              </a:spcBef>
            </a:pPr>
            <a:r>
              <a:rPr lang="en-US" dirty="0">
                <a:hlinkClick r:id="rId3"/>
              </a:rPr>
              <a:t>http://cs.tru.ca/~</a:t>
            </a:r>
            <a:r>
              <a:rPr lang="en-US" dirty="0" smtClean="0">
                <a:hlinkClick r:id="rId3"/>
              </a:rPr>
              <a:t>mlee/comp1130/Fall2016/6. chapter7/Util.java</a:t>
            </a:r>
            <a:r>
              <a:rPr lang="en-US" dirty="0"/>
              <a:t>.</a:t>
            </a:r>
          </a:p>
          <a:p>
            <a:pPr lvl="2">
              <a:spcBef>
                <a:spcPts val="600"/>
              </a:spcBef>
            </a:pPr>
            <a:r>
              <a:rPr lang="en-US" dirty="0">
                <a:hlinkClick r:id="rId4"/>
              </a:rPr>
              <a:t>http://cs.tru.ca/~</a:t>
            </a:r>
            <a:r>
              <a:rPr lang="en-US" dirty="0" smtClean="0">
                <a:hlinkClick r:id="rId4"/>
              </a:rPr>
              <a:t>mlee/comp1130/Fall2016/6. chapter7/TestArraySearch.java</a:t>
            </a:r>
            <a:r>
              <a:rPr lang="en-US" dirty="0"/>
              <a:t>.</a:t>
            </a:r>
          </a:p>
          <a:p>
            <a:pPr lvl="2">
              <a:spcBef>
                <a:spcPts val="600"/>
              </a:spcBef>
            </a:pPr>
            <a:endParaRPr lang="en-US" dirty="0"/>
          </a:p>
          <a:p>
            <a:pPr>
              <a:spcBef>
                <a:spcPts val="600"/>
              </a:spcBef>
            </a:pPr>
            <a:endParaRPr lang="en-US" b="1" dirty="0" smtClean="0">
              <a:solidFill>
                <a:srgbClr val="FF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5 - </a:t>
            </a:r>
            <a:fld id="{90994C07-E970-A243-9601-A1D642E986EC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52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Common algorithm – </a:t>
            </a:r>
            <a:r>
              <a:rPr lang="en-CA" dirty="0" smtClean="0"/>
              <a:t>element </a:t>
            </a:r>
            <a:r>
              <a:rPr lang="en-CA" dirty="0"/>
              <a:t>s</a:t>
            </a:r>
            <a:r>
              <a:rPr lang="en-CA" dirty="0" smtClean="0"/>
              <a:t>eparators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Print the </a:t>
            </a:r>
            <a:r>
              <a:rPr lang="en-US" dirty="0" smtClean="0"/>
              <a:t>separator </a:t>
            </a:r>
            <a:r>
              <a:rPr lang="en-CA" dirty="0" smtClean="0"/>
              <a:t>before </a:t>
            </a:r>
            <a:r>
              <a:rPr lang="en-CA" dirty="0"/>
              <a:t>each element in the sequence </a:t>
            </a:r>
            <a:r>
              <a:rPr lang="en-CA" i="1" dirty="0"/>
              <a:t>except the initial one </a:t>
            </a:r>
            <a:r>
              <a:rPr lang="en-CA" dirty="0"/>
              <a:t>(with index 0) like this</a:t>
            </a:r>
            <a:r>
              <a:rPr lang="en-CA" dirty="0" smtClean="0"/>
              <a:t>:</a:t>
            </a:r>
          </a:p>
          <a:p>
            <a:pPr marL="400050" lvl="1" indent="0">
              <a:buNone/>
            </a:pPr>
            <a:r>
              <a:rPr lang="en-US" sz="20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 (</a:t>
            </a:r>
            <a:r>
              <a:rPr lang="en-US" sz="20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sz="20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 </a:t>
            </a:r>
            <a:r>
              <a:rPr lang="en-US" sz="20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values.length</a:t>
            </a:r>
            <a:r>
              <a:rPr lang="en-US" sz="20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sz="20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++) {</a:t>
            </a:r>
            <a:endParaRPr lang="en-US" sz="2000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00050" lvl="1" indent="0">
              <a:buNone/>
            </a:pPr>
            <a:r>
              <a:rPr lang="en-US" sz="200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if </a:t>
            </a:r>
            <a:r>
              <a:rPr lang="en-US" sz="20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&gt; 0)</a:t>
            </a:r>
          </a:p>
          <a:p>
            <a:pPr marL="400050" lvl="1" indent="0">
              <a:buNone/>
            </a:pPr>
            <a:r>
              <a:rPr lang="en-US" sz="200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2000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System.out.print</a:t>
            </a:r>
            <a:r>
              <a:rPr lang="en-US" sz="20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 | ");</a:t>
            </a:r>
          </a:p>
          <a:p>
            <a:pPr marL="400050" lvl="1" indent="0">
              <a:buNone/>
            </a:pPr>
            <a:r>
              <a:rPr lang="en-US" sz="200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2000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System.out.print</a:t>
            </a:r>
            <a:r>
              <a:rPr lang="en-US" sz="200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(values[</a:t>
            </a:r>
            <a:r>
              <a:rPr lang="en-US" sz="2000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]);</a:t>
            </a:r>
          </a:p>
          <a:p>
            <a:pPr marL="400050" lvl="1" indent="0">
              <a:buNone/>
            </a:pPr>
            <a:r>
              <a:rPr lang="en-US" sz="200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CA" dirty="0"/>
              <a:t>If you want </a:t>
            </a:r>
            <a:r>
              <a:rPr lang="en-CA" u="sng" dirty="0"/>
              <a:t>comma separators</a:t>
            </a:r>
            <a:r>
              <a:rPr lang="en-CA" dirty="0"/>
              <a:t>, you can use the </a:t>
            </a:r>
            <a:r>
              <a:rPr lang="en-CA" dirty="0" err="1"/>
              <a:t>Arrays.toString</a:t>
            </a:r>
            <a:r>
              <a:rPr lang="en-CA" dirty="0"/>
              <a:t> method. </a:t>
            </a:r>
            <a:endParaRPr lang="en-CA" dirty="0" smtClean="0"/>
          </a:p>
          <a:p>
            <a:pPr marL="0" indent="0">
              <a:buNone/>
            </a:pPr>
            <a:r>
              <a:rPr lang="en-CA" dirty="0"/>
              <a:t>	</a:t>
            </a:r>
            <a:r>
              <a:rPr lang="en-CA" dirty="0" smtClean="0"/>
              <a:t>	</a:t>
            </a:r>
            <a:r>
              <a:rPr lang="en-US" sz="2800" b="1" dirty="0" err="1" smtClean="0">
                <a:solidFill>
                  <a:srgbClr val="00B050"/>
                </a:solidFill>
              </a:rPr>
              <a:t>Arrays.toString</a:t>
            </a:r>
            <a:r>
              <a:rPr lang="en-US" sz="2800" b="1" dirty="0" smtClean="0">
                <a:solidFill>
                  <a:srgbClr val="00B050"/>
                </a:solidFill>
              </a:rPr>
              <a:t>(values</a:t>
            </a:r>
            <a:r>
              <a:rPr lang="en-US" sz="2800" b="1" dirty="0">
                <a:solidFill>
                  <a:srgbClr val="00B050"/>
                </a:solidFill>
              </a:rPr>
              <a:t>)</a:t>
            </a:r>
            <a:endParaRPr lang="en-US" b="1" dirty="0" smtClean="0">
              <a:solidFill>
                <a:srgbClr val="00B05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7 - </a:t>
            </a:r>
            <a:fld id="{90994C07-E970-A243-9601-A1D642E986EC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877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Another example – Sine graph using TBGP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SinGraph</a:t>
            </a:r>
            <a:endParaRPr lang="en-US" dirty="0" smtClean="0"/>
          </a:p>
          <a:p>
            <a:pPr lvl="1"/>
            <a:r>
              <a:rPr lang="en-US" dirty="0" smtClean="0">
                <a:hlinkClick r:id="rId3"/>
              </a:rPr>
              <a:t>trubgp</a:t>
            </a:r>
            <a:r>
              <a:rPr lang="en-US" dirty="0" smtClean="0"/>
              <a:t> library</a:t>
            </a:r>
          </a:p>
          <a:p>
            <a:pPr lvl="2"/>
            <a:r>
              <a:rPr lang="en-US" sz="2200" dirty="0"/>
              <a:t>http://cs.tru.ca/~</a:t>
            </a:r>
            <a:r>
              <a:rPr lang="en-US" sz="2200" dirty="0" smtClean="0"/>
              <a:t>mlee/comp1130/Fall2019/8. arrays/trubgp/</a:t>
            </a:r>
            <a:r>
              <a:rPr lang="en-US" sz="2200" dirty="0" err="1" smtClean="0"/>
              <a:t>BGPEventListener.class</a:t>
            </a:r>
            <a:endParaRPr lang="en-US" sz="2200" dirty="0" smtClean="0"/>
          </a:p>
          <a:p>
            <a:pPr lvl="2"/>
            <a:r>
              <a:rPr lang="en-US" sz="2200" dirty="0"/>
              <a:t>http://cs.tru.ca/~mlee/comp1130/Fall2019/8. </a:t>
            </a:r>
            <a:r>
              <a:rPr lang="en-US" sz="2200" dirty="0" smtClean="0"/>
              <a:t>arrays/trubgp/Board$1.class</a:t>
            </a:r>
            <a:endParaRPr lang="en-CA" sz="2200" dirty="0"/>
          </a:p>
          <a:p>
            <a:pPr lvl="2"/>
            <a:r>
              <a:rPr lang="en-US" sz="2200" dirty="0"/>
              <a:t>http://cs.tru.ca/~mlee/comp1130/Fall2019/8. </a:t>
            </a:r>
            <a:r>
              <a:rPr lang="en-US" sz="2200" dirty="0" smtClean="0"/>
              <a:t>arrays/trubgp/Board$2.class</a:t>
            </a:r>
            <a:endParaRPr lang="en-CA" sz="2200" dirty="0"/>
          </a:p>
          <a:p>
            <a:pPr lvl="2"/>
            <a:r>
              <a:rPr lang="en-US" sz="2200" dirty="0"/>
              <a:t>http://cs.tru.ca/~mlee/comp1130/Fall2019/8. </a:t>
            </a:r>
            <a:r>
              <a:rPr lang="en-US" sz="2200" dirty="0" smtClean="0"/>
              <a:t>arrays/trubgp/</a:t>
            </a:r>
            <a:r>
              <a:rPr lang="en-US" sz="2200" dirty="0" err="1" smtClean="0"/>
              <a:t>Board.class</a:t>
            </a:r>
            <a:endParaRPr lang="en-CA" sz="2200" dirty="0"/>
          </a:p>
          <a:p>
            <a:pPr lvl="2"/>
            <a:r>
              <a:rPr lang="en-US" sz="2200" dirty="0"/>
              <a:t>http://cs.tru.ca/~mlee/comp1130/Fall2019/8. </a:t>
            </a:r>
            <a:r>
              <a:rPr lang="en-US" sz="2200" dirty="0" smtClean="0"/>
              <a:t>arrays/trubgp/Cell$1.class</a:t>
            </a:r>
          </a:p>
          <a:p>
            <a:pPr lvl="2"/>
            <a:r>
              <a:rPr lang="en-US" sz="2200" dirty="0"/>
              <a:t>http://cs.tru.ca/~mlee/comp1130/Fall2019/8. </a:t>
            </a:r>
            <a:r>
              <a:rPr lang="en-US" sz="2200" dirty="0" smtClean="0"/>
              <a:t>arrays/trubgp/</a:t>
            </a:r>
            <a:r>
              <a:rPr lang="en-US" sz="2200" dirty="0" err="1" smtClean="0"/>
              <a:t>Cell.class</a:t>
            </a:r>
            <a:endParaRPr lang="en-US" sz="2200" dirty="0" smtClean="0"/>
          </a:p>
          <a:p>
            <a:pPr lvl="1"/>
            <a:r>
              <a:rPr lang="en-US" dirty="0" smtClean="0">
                <a:hlinkClick r:id="rId4"/>
              </a:rPr>
              <a:t>SinGraph.java</a:t>
            </a:r>
            <a:endParaRPr lang="en-CA" dirty="0"/>
          </a:p>
          <a:p>
            <a:pPr lvl="2"/>
            <a:endParaRPr lang="en-CA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7 - </a:t>
            </a:r>
            <a:fld id="{90994C07-E970-A243-9601-A1D642E986EC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4" name="Heart 3"/>
          <p:cNvSpPr/>
          <p:nvPr/>
        </p:nvSpPr>
        <p:spPr>
          <a:xfrm>
            <a:off x="6637283" y="1131635"/>
            <a:ext cx="2183524" cy="1887461"/>
          </a:xfrm>
          <a:prstGeom prst="hear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Try it!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43517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n-US" dirty="0" err="1" smtClean="0"/>
              <a:t>Initializer</a:t>
            </a:r>
            <a:r>
              <a:rPr lang="en-US" dirty="0" smtClean="0"/>
              <a:t> </a:t>
            </a:r>
            <a:r>
              <a:rPr lang="en-US" dirty="0"/>
              <a:t>Lists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10738"/>
            <a:ext cx="8826752" cy="5063061"/>
          </a:xfrm>
          <a:noFill/>
        </p:spPr>
        <p:txBody>
          <a:bodyPr lIns="92075" tIns="46038" rIns="92075" bIns="46038">
            <a:normAutofit/>
          </a:bodyPr>
          <a:lstStyle/>
          <a:p>
            <a:pPr eaLnBrk="1" hangingPunct="1">
              <a:spcBef>
                <a:spcPts val="600"/>
              </a:spcBef>
            </a:pPr>
            <a:r>
              <a:rPr lang="en-US" dirty="0"/>
              <a:t>An </a:t>
            </a:r>
            <a:r>
              <a:rPr lang="en-US" i="1" dirty="0">
                <a:solidFill>
                  <a:srgbClr val="0070C0"/>
                </a:solidFill>
              </a:rPr>
              <a:t>initializer list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can be used to instantiate and fill an array in one </a:t>
            </a:r>
            <a:r>
              <a:rPr lang="en-US" dirty="0" smtClean="0"/>
              <a:t>step.</a:t>
            </a:r>
            <a:endParaRPr lang="en-US" dirty="0"/>
          </a:p>
          <a:p>
            <a:pPr eaLnBrk="1" hangingPunct="1">
              <a:spcBef>
                <a:spcPts val="600"/>
              </a:spcBef>
            </a:pPr>
            <a:r>
              <a:rPr lang="en-US" dirty="0"/>
              <a:t>The values are delimited by braces and separated by </a:t>
            </a:r>
            <a:r>
              <a:rPr lang="en-US" dirty="0" smtClean="0"/>
              <a:t>commas.</a:t>
            </a:r>
            <a:endParaRPr lang="en-US" dirty="0"/>
          </a:p>
          <a:p>
            <a:pPr>
              <a:spcBef>
                <a:spcPts val="600"/>
              </a:spcBef>
            </a:pPr>
            <a:r>
              <a:rPr lang="en-US" dirty="0" smtClean="0"/>
              <a:t>Examples:</a:t>
            </a:r>
          </a:p>
          <a:p>
            <a:pPr>
              <a:spcBef>
                <a:spcPts val="600"/>
              </a:spcBef>
              <a:buNone/>
            </a:pPr>
            <a:r>
              <a:rPr lang="en-US" sz="2000" dirty="0" smtClean="0">
                <a:latin typeface="Courier New"/>
                <a:cs typeface="Courier New"/>
              </a:rPr>
              <a:t>	</a:t>
            </a:r>
            <a:r>
              <a:rPr lang="en-US" sz="2000" dirty="0" err="1" smtClean="0">
                <a:latin typeface="Courier New"/>
                <a:cs typeface="Courier New"/>
              </a:rPr>
              <a:t>int</a:t>
            </a:r>
            <a:r>
              <a:rPr lang="en-US" sz="2000" dirty="0" smtClean="0">
                <a:latin typeface="Courier New"/>
                <a:cs typeface="Courier New"/>
              </a:rPr>
              <a:t>[] units = </a:t>
            </a:r>
            <a:r>
              <a:rPr lang="en-US" sz="2000" b="1" dirty="0" smtClean="0">
                <a:solidFill>
                  <a:srgbClr val="FF0000"/>
                </a:solidFill>
                <a:latin typeface="Courier New"/>
                <a:cs typeface="Courier New"/>
              </a:rPr>
              <a:t>{</a:t>
            </a:r>
            <a:r>
              <a:rPr lang="en-US" sz="2000" dirty="0" smtClean="0">
                <a:latin typeface="Courier New"/>
                <a:cs typeface="Courier New"/>
              </a:rPr>
              <a:t>147, 323, 89, 933, 540, </a:t>
            </a:r>
          </a:p>
          <a:p>
            <a:pPr>
              <a:spcBef>
                <a:spcPts val="600"/>
              </a:spcBef>
              <a:buNone/>
            </a:pPr>
            <a:r>
              <a:rPr lang="en-US" sz="2000" dirty="0" smtClean="0">
                <a:latin typeface="Courier New"/>
                <a:cs typeface="Courier New"/>
              </a:rPr>
              <a:t>	         269, 97, 114, 298, 476</a:t>
            </a:r>
            <a:r>
              <a:rPr lang="en-US" sz="2000" b="1" dirty="0" smtClean="0">
                <a:solidFill>
                  <a:srgbClr val="FF0000"/>
                </a:solidFill>
                <a:latin typeface="Courier New"/>
                <a:cs typeface="Courier New"/>
              </a:rPr>
              <a:t>}</a:t>
            </a:r>
            <a:r>
              <a:rPr lang="en-US" sz="2000" dirty="0" smtClean="0">
                <a:latin typeface="Courier New"/>
                <a:cs typeface="Courier New"/>
              </a:rPr>
              <a:t>;  // Not </a:t>
            </a:r>
            <a:r>
              <a:rPr lang="en-US" sz="2000" b="1" dirty="0" smtClean="0">
                <a:solidFill>
                  <a:srgbClr val="0000FF"/>
                </a:solidFill>
                <a:latin typeface="Courier New"/>
                <a:cs typeface="Courier New"/>
              </a:rPr>
              <a:t>[ ... ]</a:t>
            </a:r>
          </a:p>
          <a:p>
            <a:pPr>
              <a:spcBef>
                <a:spcPts val="600"/>
              </a:spcBef>
              <a:buNone/>
            </a:pPr>
            <a:r>
              <a:rPr lang="en-US" sz="2353" dirty="0" smtClean="0">
                <a:latin typeface="Courier New"/>
                <a:cs typeface="Courier New"/>
              </a:rPr>
              <a:t>	</a:t>
            </a:r>
            <a:r>
              <a:rPr lang="en-US" sz="2000" dirty="0" smtClean="0">
                <a:latin typeface="Courier New"/>
                <a:cs typeface="Courier New"/>
              </a:rPr>
              <a:t>char[] </a:t>
            </a:r>
            <a:r>
              <a:rPr lang="en-US" sz="2000" dirty="0" err="1" smtClean="0">
                <a:latin typeface="Courier New"/>
                <a:cs typeface="Courier New"/>
              </a:rPr>
              <a:t>letterGrades</a:t>
            </a:r>
            <a:r>
              <a:rPr lang="en-US" sz="2000" dirty="0" smtClean="0">
                <a:latin typeface="Courier New"/>
                <a:cs typeface="Courier New"/>
              </a:rPr>
              <a:t> = </a:t>
            </a:r>
            <a:r>
              <a:rPr lang="en-US" sz="2000" b="1" dirty="0" smtClean="0">
                <a:solidFill>
                  <a:srgbClr val="FF0000"/>
                </a:solidFill>
                <a:latin typeface="Courier New"/>
                <a:cs typeface="Courier New"/>
              </a:rPr>
              <a:t>{</a:t>
            </a:r>
            <a:r>
              <a:rPr lang="en-US" sz="2000" dirty="0" smtClean="0">
                <a:latin typeface="Courier New"/>
                <a:cs typeface="Courier New"/>
              </a:rPr>
              <a:t>'A', 'B', 'C', 'D', 'F'</a:t>
            </a:r>
            <a:r>
              <a:rPr lang="en-US" sz="2000" b="1" dirty="0" smtClean="0">
                <a:solidFill>
                  <a:srgbClr val="FF0000"/>
                </a:solidFill>
                <a:latin typeface="Courier New"/>
                <a:cs typeface="Courier New"/>
              </a:rPr>
              <a:t>}</a:t>
            </a:r>
            <a:r>
              <a:rPr lang="en-US" sz="2000" dirty="0" smtClean="0">
                <a:latin typeface="Courier New"/>
                <a:cs typeface="Courier New"/>
              </a:rPr>
              <a:t>;</a:t>
            </a:r>
          </a:p>
          <a:p>
            <a:endParaRPr lang="en-US" dirty="0" smtClean="0">
              <a:latin typeface="Courier New"/>
              <a:cs typeface="Courier New"/>
            </a:endParaRPr>
          </a:p>
          <a:p>
            <a:pPr eaLnBrk="1" hangingPunct="1">
              <a:spcBef>
                <a:spcPct val="70000"/>
              </a:spcBef>
            </a:pPr>
            <a:endParaRPr lang="en-US" dirty="0" smtClean="0"/>
          </a:p>
          <a:p>
            <a:pPr eaLnBrk="1" hangingPunct="1">
              <a:spcBef>
                <a:spcPct val="70000"/>
              </a:spcBef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7 - </a:t>
            </a:r>
            <a:fld id="{90994C07-E970-A243-9601-A1D642E986EC}" type="slidenum">
              <a:rPr lang="en-US" smtClean="0"/>
              <a:pPr/>
              <a:t>47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US" dirty="0"/>
              <a:t>Initializer Lists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075" tIns="46038" rIns="92075" bIns="46038">
            <a:normAutofit fontScale="92500" lnSpcReduction="10000"/>
          </a:bodyPr>
          <a:lstStyle/>
          <a:p>
            <a:pPr>
              <a:spcBef>
                <a:spcPts val="600"/>
              </a:spcBef>
            </a:pPr>
            <a:r>
              <a:rPr lang="en-US" dirty="0"/>
              <a:t>Examples:</a:t>
            </a:r>
          </a:p>
          <a:p>
            <a:pPr>
              <a:spcBef>
                <a:spcPts val="600"/>
              </a:spcBef>
              <a:buNone/>
            </a:pPr>
            <a:r>
              <a:rPr lang="en-US" sz="2400" dirty="0">
                <a:latin typeface="Courier New"/>
                <a:cs typeface="Courier New"/>
              </a:rPr>
              <a:t>	</a:t>
            </a:r>
            <a:r>
              <a:rPr lang="en-US" sz="2200" dirty="0" err="1">
                <a:latin typeface="Courier New"/>
                <a:cs typeface="Courier New"/>
              </a:rPr>
              <a:t>int</a:t>
            </a:r>
            <a:r>
              <a:rPr lang="en-US" sz="2200" dirty="0">
                <a:latin typeface="Courier New"/>
                <a:cs typeface="Courier New"/>
              </a:rPr>
              <a:t>[] units = </a:t>
            </a:r>
            <a:r>
              <a:rPr lang="en-US" sz="2200" b="1" dirty="0">
                <a:solidFill>
                  <a:srgbClr val="FF0000"/>
                </a:solidFill>
                <a:latin typeface="Courier New"/>
                <a:cs typeface="Courier New"/>
              </a:rPr>
              <a:t>{</a:t>
            </a:r>
            <a:r>
              <a:rPr lang="en-US" sz="2200" dirty="0">
                <a:latin typeface="Courier New"/>
                <a:cs typeface="Courier New"/>
              </a:rPr>
              <a:t>147, 323, 89, 933, 540, </a:t>
            </a:r>
          </a:p>
          <a:p>
            <a:pPr>
              <a:spcBef>
                <a:spcPts val="600"/>
              </a:spcBef>
              <a:buNone/>
            </a:pPr>
            <a:r>
              <a:rPr lang="en-US" sz="2200" dirty="0">
                <a:latin typeface="Courier New"/>
                <a:cs typeface="Courier New"/>
              </a:rPr>
              <a:t>	         269, 97, 114, 298, 476</a:t>
            </a:r>
            <a:r>
              <a:rPr lang="en-US" sz="2200" b="1" dirty="0">
                <a:solidFill>
                  <a:srgbClr val="FF0000"/>
                </a:solidFill>
                <a:latin typeface="Courier New"/>
                <a:cs typeface="Courier New"/>
              </a:rPr>
              <a:t>}</a:t>
            </a:r>
            <a:r>
              <a:rPr lang="en-US" sz="2200" dirty="0">
                <a:latin typeface="Courier New"/>
                <a:cs typeface="Courier New"/>
              </a:rPr>
              <a:t>;  // Not </a:t>
            </a:r>
            <a:r>
              <a:rPr lang="en-US" sz="2200" b="1" dirty="0">
                <a:solidFill>
                  <a:srgbClr val="0000FF"/>
                </a:solidFill>
                <a:latin typeface="Courier New"/>
                <a:cs typeface="Courier New"/>
              </a:rPr>
              <a:t>[ ... ]</a:t>
            </a:r>
          </a:p>
          <a:p>
            <a:pPr>
              <a:spcBef>
                <a:spcPts val="600"/>
              </a:spcBef>
              <a:buNone/>
            </a:pPr>
            <a:r>
              <a:rPr lang="en-US" sz="2200" dirty="0">
                <a:latin typeface="Courier New"/>
                <a:cs typeface="Courier New"/>
              </a:rPr>
              <a:t>	char[] </a:t>
            </a:r>
            <a:r>
              <a:rPr lang="en-US" sz="2200" dirty="0" err="1">
                <a:latin typeface="Courier New"/>
                <a:cs typeface="Courier New"/>
              </a:rPr>
              <a:t>letterGrades</a:t>
            </a:r>
            <a:r>
              <a:rPr lang="en-US" sz="2200" dirty="0">
                <a:latin typeface="Courier New"/>
                <a:cs typeface="Courier New"/>
              </a:rPr>
              <a:t> = </a:t>
            </a:r>
            <a:r>
              <a:rPr lang="en-US" sz="2200" b="1" dirty="0">
                <a:solidFill>
                  <a:srgbClr val="FF0000"/>
                </a:solidFill>
                <a:latin typeface="Courier New"/>
                <a:cs typeface="Courier New"/>
              </a:rPr>
              <a:t>{</a:t>
            </a:r>
            <a:r>
              <a:rPr lang="en-US" sz="2200" dirty="0">
                <a:latin typeface="Courier New"/>
                <a:cs typeface="Courier New"/>
              </a:rPr>
              <a:t>'A', 'B', 'C', 'D', 'F'</a:t>
            </a:r>
            <a:r>
              <a:rPr lang="en-US" sz="2200" b="1" dirty="0">
                <a:solidFill>
                  <a:srgbClr val="FF0000"/>
                </a:solidFill>
                <a:latin typeface="Courier New"/>
                <a:cs typeface="Courier New"/>
              </a:rPr>
              <a:t>}</a:t>
            </a:r>
            <a:r>
              <a:rPr lang="en-US" sz="2200" dirty="0">
                <a:latin typeface="Courier New"/>
                <a:cs typeface="Courier New"/>
              </a:rPr>
              <a:t>;</a:t>
            </a:r>
          </a:p>
          <a:p>
            <a:pPr eaLnBrk="1" hangingPunct="1">
              <a:spcBef>
                <a:spcPts val="600"/>
              </a:spcBef>
            </a:pPr>
            <a:r>
              <a:rPr lang="en-US" dirty="0" smtClean="0"/>
              <a:t>Note </a:t>
            </a:r>
            <a:r>
              <a:rPr lang="en-US" dirty="0"/>
              <a:t>that when an initializer list is used</a:t>
            </a:r>
          </a:p>
          <a:p>
            <a:pPr lvl="1" eaLnBrk="1" hangingPunct="1">
              <a:spcBef>
                <a:spcPts val="600"/>
              </a:spcBef>
            </a:pPr>
            <a:r>
              <a:rPr lang="en-US" b="1" dirty="0">
                <a:solidFill>
                  <a:srgbClr val="00B050"/>
                </a:solidFill>
              </a:rPr>
              <a:t>the </a:t>
            </a:r>
            <a:r>
              <a:rPr lang="en-US" b="1" dirty="0">
                <a:solidFill>
                  <a:srgbClr val="00B050"/>
                </a:solidFill>
                <a:latin typeface="Courier New" pitchFamily="-110" charset="0"/>
              </a:rPr>
              <a:t>new</a:t>
            </a:r>
            <a:r>
              <a:rPr lang="en-US" b="1" dirty="0">
                <a:solidFill>
                  <a:srgbClr val="00B050"/>
                </a:solidFill>
              </a:rPr>
              <a:t> operator is </a:t>
            </a:r>
            <a:r>
              <a:rPr lang="en-US" b="1" u="sng" dirty="0">
                <a:solidFill>
                  <a:srgbClr val="00B050"/>
                </a:solidFill>
              </a:rPr>
              <a:t>not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smtClean="0">
                <a:solidFill>
                  <a:srgbClr val="00B050"/>
                </a:solidFill>
              </a:rPr>
              <a:t>used.</a:t>
            </a:r>
            <a:endParaRPr lang="en-US" b="1" dirty="0">
              <a:solidFill>
                <a:srgbClr val="00B050"/>
              </a:solidFill>
            </a:endParaRPr>
          </a:p>
          <a:p>
            <a:pPr lvl="1" eaLnBrk="1" hangingPunct="1">
              <a:spcBef>
                <a:spcPts val="600"/>
              </a:spcBef>
            </a:pPr>
            <a:r>
              <a:rPr lang="en-US" b="1" u="sng" dirty="0">
                <a:solidFill>
                  <a:srgbClr val="00B050"/>
                </a:solidFill>
              </a:rPr>
              <a:t>no</a:t>
            </a:r>
            <a:r>
              <a:rPr lang="en-US" b="1" dirty="0">
                <a:solidFill>
                  <a:srgbClr val="00B050"/>
                </a:solidFill>
              </a:rPr>
              <a:t> size value is </a:t>
            </a:r>
            <a:r>
              <a:rPr lang="en-US" b="1" dirty="0" smtClean="0">
                <a:solidFill>
                  <a:srgbClr val="00B050"/>
                </a:solidFill>
              </a:rPr>
              <a:t>specified.</a:t>
            </a:r>
            <a:endParaRPr lang="en-US" b="1" dirty="0">
              <a:solidFill>
                <a:srgbClr val="00B050"/>
              </a:solidFill>
            </a:endParaRPr>
          </a:p>
          <a:p>
            <a:pPr eaLnBrk="1" hangingPunct="1">
              <a:spcBef>
                <a:spcPts val="600"/>
              </a:spcBef>
            </a:pPr>
            <a:r>
              <a:rPr lang="en-US" dirty="0"/>
              <a:t>The size of the array is determined by the number of items in the initializer </a:t>
            </a:r>
            <a:r>
              <a:rPr lang="en-US" dirty="0" smtClean="0"/>
              <a:t>list.</a:t>
            </a:r>
            <a:endParaRPr lang="en-US" dirty="0"/>
          </a:p>
          <a:p>
            <a:pPr eaLnBrk="1" hangingPunct="1">
              <a:spcBef>
                <a:spcPts val="600"/>
              </a:spcBef>
            </a:pPr>
            <a:r>
              <a:rPr lang="en-US" dirty="0"/>
              <a:t>An initializer list can be used only in the array </a:t>
            </a:r>
            <a:r>
              <a:rPr lang="en-US" dirty="0" smtClean="0"/>
              <a:t>declaration.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7 - </a:t>
            </a:r>
            <a:fld id="{90994C07-E970-A243-9601-A1D642E986EC}" type="slidenum">
              <a:rPr lang="en-US" smtClean="0"/>
              <a:pPr/>
              <a:t>48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922" y="274638"/>
            <a:ext cx="8694229" cy="608171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600" dirty="0" smtClean="0">
                <a:latin typeface="Courier New"/>
                <a:cs typeface="Courier New"/>
              </a:rPr>
              <a:t>public class Primes</a:t>
            </a:r>
          </a:p>
          <a:p>
            <a:pPr>
              <a:buNone/>
            </a:pPr>
            <a:r>
              <a:rPr lang="en-US" sz="1600" dirty="0" smtClean="0">
                <a:latin typeface="Courier New"/>
                <a:cs typeface="Courier New"/>
              </a:rPr>
              <a:t>{</a:t>
            </a:r>
          </a:p>
          <a:p>
            <a:pPr>
              <a:buNone/>
            </a:pPr>
            <a:r>
              <a:rPr lang="en-US" sz="1600" dirty="0" smtClean="0">
                <a:latin typeface="Courier New"/>
                <a:cs typeface="Courier New"/>
              </a:rPr>
              <a:t>   public static void main(String[] </a:t>
            </a:r>
            <a:r>
              <a:rPr lang="en-US" sz="1600" dirty="0" err="1" smtClean="0">
                <a:latin typeface="Courier New"/>
                <a:cs typeface="Courier New"/>
              </a:rPr>
              <a:t>args</a:t>
            </a:r>
            <a:r>
              <a:rPr lang="en-US" sz="1600" dirty="0" smtClean="0">
                <a:latin typeface="Courier New"/>
                <a:cs typeface="Courier New"/>
              </a:rPr>
              <a:t>)</a:t>
            </a:r>
          </a:p>
          <a:p>
            <a:pPr>
              <a:buNone/>
            </a:pPr>
            <a:r>
              <a:rPr lang="en-US" sz="1600" dirty="0" smtClean="0">
                <a:latin typeface="Courier New"/>
                <a:cs typeface="Courier New"/>
              </a:rPr>
              <a:t>   {</a:t>
            </a:r>
          </a:p>
          <a:p>
            <a:pPr>
              <a:buNone/>
            </a:pPr>
            <a:r>
              <a:rPr lang="en-US" sz="1600" dirty="0" smtClean="0">
                <a:latin typeface="Courier New"/>
                <a:cs typeface="Courier New"/>
              </a:rPr>
              <a:t>      </a:t>
            </a:r>
            <a:r>
              <a:rPr lang="en-US" sz="1600" dirty="0" err="1" smtClean="0">
                <a:latin typeface="Courier New"/>
                <a:cs typeface="Courier New"/>
              </a:rPr>
              <a:t>int</a:t>
            </a:r>
            <a:r>
              <a:rPr lang="en-US" sz="1600" dirty="0" smtClean="0">
                <a:latin typeface="Courier New"/>
                <a:cs typeface="Courier New"/>
              </a:rPr>
              <a:t>[] </a:t>
            </a:r>
            <a:r>
              <a:rPr lang="en-US" sz="1600" dirty="0" err="1" smtClean="0">
                <a:latin typeface="Courier New"/>
                <a:cs typeface="Courier New"/>
              </a:rPr>
              <a:t>primeNums</a:t>
            </a:r>
            <a:r>
              <a:rPr lang="en-US" sz="1600" dirty="0" smtClean="0">
                <a:latin typeface="Courier New"/>
                <a:cs typeface="Courier New"/>
              </a:rPr>
              <a:t> = </a:t>
            </a:r>
            <a:r>
              <a:rPr lang="en-US" sz="1600" b="1" dirty="0" smtClean="0">
                <a:solidFill>
                  <a:srgbClr val="00B050"/>
                </a:solidFill>
                <a:latin typeface="Courier New"/>
                <a:cs typeface="Courier New"/>
              </a:rPr>
              <a:t>??? </a:t>
            </a:r>
            <a:r>
              <a:rPr lang="en-US" sz="1600" dirty="0" smtClean="0">
                <a:latin typeface="Courier New"/>
                <a:cs typeface="Courier New"/>
              </a:rPr>
              <a:t>2, 3, 5, 7, 11, 13, 17, 19</a:t>
            </a:r>
            <a:r>
              <a:rPr lang="en-US" sz="1600" b="1" dirty="0" smtClean="0">
                <a:solidFill>
                  <a:srgbClr val="00B050"/>
                </a:solidFill>
                <a:latin typeface="Courier New"/>
                <a:cs typeface="Courier New"/>
              </a:rPr>
              <a:t> ???</a:t>
            </a:r>
            <a:r>
              <a:rPr lang="en-US" sz="1600" dirty="0" smtClean="0">
                <a:latin typeface="Courier New"/>
                <a:cs typeface="Courier New"/>
              </a:rPr>
              <a:t>;</a:t>
            </a:r>
          </a:p>
          <a:p>
            <a:pPr>
              <a:buNone/>
            </a:pPr>
            <a:r>
              <a:rPr lang="en-US" sz="1600" dirty="0" smtClean="0">
                <a:latin typeface="Courier New"/>
                <a:cs typeface="Courier New"/>
              </a:rPr>
              <a:t>      </a:t>
            </a:r>
          </a:p>
          <a:p>
            <a:pPr>
              <a:buNone/>
            </a:pPr>
            <a:r>
              <a:rPr lang="en-US" sz="1600" dirty="0" smtClean="0">
                <a:latin typeface="Courier New"/>
                <a:cs typeface="Courier New"/>
              </a:rPr>
              <a:t>      </a:t>
            </a:r>
            <a:r>
              <a:rPr lang="en-US" sz="1600" dirty="0" err="1" smtClean="0">
                <a:latin typeface="Courier New"/>
                <a:cs typeface="Courier New"/>
              </a:rPr>
              <a:t>System.out.println</a:t>
            </a:r>
            <a:r>
              <a:rPr lang="en-US" sz="1600" dirty="0" smtClean="0">
                <a:latin typeface="Courier New"/>
                <a:cs typeface="Courier New"/>
              </a:rPr>
              <a:t>("Array length: " + </a:t>
            </a:r>
            <a:r>
              <a:rPr lang="en-US" sz="1600" dirty="0" err="1" smtClean="0">
                <a:latin typeface="Courier New"/>
                <a:cs typeface="Courier New"/>
              </a:rPr>
              <a:t>primeNums</a:t>
            </a:r>
            <a:r>
              <a:rPr lang="en-US" sz="1600" dirty="0" smtClean="0">
                <a:latin typeface="Courier New"/>
                <a:cs typeface="Courier New"/>
              </a:rPr>
              <a:t>.</a:t>
            </a:r>
            <a:r>
              <a:rPr lang="en-US" sz="1600" b="1" dirty="0" smtClean="0">
                <a:solidFill>
                  <a:srgbClr val="00B050"/>
                </a:solidFill>
                <a:latin typeface="Courier New"/>
                <a:cs typeface="Courier New"/>
              </a:rPr>
              <a:t>???</a:t>
            </a:r>
            <a:r>
              <a:rPr lang="en-US" sz="1600" dirty="0" smtClean="0">
                <a:latin typeface="Courier New"/>
                <a:cs typeface="Courier New"/>
              </a:rPr>
              <a:t>);</a:t>
            </a:r>
          </a:p>
          <a:p>
            <a:pPr>
              <a:buNone/>
            </a:pPr>
            <a:endParaRPr lang="en-US" sz="1600" dirty="0" smtClean="0">
              <a:latin typeface="Courier New"/>
              <a:cs typeface="Courier New"/>
            </a:endParaRPr>
          </a:p>
          <a:p>
            <a:pPr>
              <a:buNone/>
            </a:pPr>
            <a:r>
              <a:rPr lang="en-US" sz="1600" dirty="0" smtClean="0">
                <a:latin typeface="Courier New"/>
                <a:cs typeface="Courier New"/>
              </a:rPr>
              <a:t>      </a:t>
            </a:r>
            <a:r>
              <a:rPr lang="en-US" sz="1600" dirty="0" err="1" smtClean="0">
                <a:latin typeface="Courier New"/>
                <a:cs typeface="Courier New"/>
              </a:rPr>
              <a:t>System.out.println("The</a:t>
            </a:r>
            <a:r>
              <a:rPr lang="en-US" sz="1600" dirty="0" smtClean="0">
                <a:latin typeface="Courier New"/>
                <a:cs typeface="Courier New"/>
              </a:rPr>
              <a:t> first few prime numbers are:");</a:t>
            </a:r>
          </a:p>
          <a:p>
            <a:pPr>
              <a:buNone/>
            </a:pPr>
            <a:endParaRPr lang="en-US" sz="1600" dirty="0" smtClean="0">
              <a:latin typeface="Courier New"/>
              <a:cs typeface="Courier New"/>
            </a:endParaRPr>
          </a:p>
          <a:p>
            <a:pPr>
              <a:buNone/>
            </a:pPr>
            <a:r>
              <a:rPr lang="en-US" sz="1600" dirty="0" smtClean="0">
                <a:latin typeface="Courier New"/>
                <a:cs typeface="Courier New"/>
              </a:rPr>
              <a:t>      for (</a:t>
            </a:r>
            <a:r>
              <a:rPr lang="en-US" sz="1600" dirty="0" err="1" smtClean="0">
                <a:latin typeface="Courier New"/>
                <a:cs typeface="Courier New"/>
              </a:rPr>
              <a:t>int</a:t>
            </a:r>
            <a:r>
              <a:rPr lang="en-US" sz="1600" dirty="0" smtClean="0">
                <a:latin typeface="Courier New"/>
                <a:cs typeface="Courier New"/>
              </a:rPr>
              <a:t> prime </a:t>
            </a:r>
            <a:r>
              <a:rPr lang="en-US" sz="1600" b="1" dirty="0" smtClean="0">
                <a:solidFill>
                  <a:srgbClr val="00B050"/>
                </a:solidFill>
                <a:latin typeface="Courier New"/>
                <a:cs typeface="Courier New"/>
              </a:rPr>
              <a:t>:</a:t>
            </a:r>
            <a:r>
              <a:rPr lang="en-US" sz="1600" dirty="0" smtClean="0">
                <a:latin typeface="Courier New"/>
                <a:cs typeface="Courier New"/>
              </a:rPr>
              <a:t> </a:t>
            </a:r>
            <a:r>
              <a:rPr lang="en-US" sz="1600" dirty="0" err="1" smtClean="0">
                <a:latin typeface="Courier New"/>
                <a:cs typeface="Courier New"/>
              </a:rPr>
              <a:t>primeNums</a:t>
            </a:r>
            <a:r>
              <a:rPr lang="en-US" sz="1600" dirty="0" smtClean="0">
                <a:latin typeface="Courier New"/>
                <a:cs typeface="Courier New"/>
              </a:rPr>
              <a:t>)</a:t>
            </a:r>
          </a:p>
          <a:p>
            <a:pPr>
              <a:buNone/>
            </a:pPr>
            <a:r>
              <a:rPr lang="en-US" sz="1600" dirty="0" smtClean="0">
                <a:latin typeface="Courier New"/>
                <a:cs typeface="Courier New"/>
              </a:rPr>
              <a:t>         </a:t>
            </a:r>
            <a:r>
              <a:rPr lang="en-US" sz="1600" dirty="0" err="1" smtClean="0">
                <a:latin typeface="Courier New"/>
                <a:cs typeface="Courier New"/>
              </a:rPr>
              <a:t>System.out.print(</a:t>
            </a:r>
            <a:r>
              <a:rPr lang="en-US" sz="1600" b="1" u="sng" dirty="0" err="1" smtClean="0">
                <a:latin typeface="Courier New"/>
                <a:cs typeface="Courier New"/>
              </a:rPr>
              <a:t>prime</a:t>
            </a:r>
            <a:r>
              <a:rPr lang="en-US" sz="1600" dirty="0" smtClean="0">
                <a:latin typeface="Courier New"/>
                <a:cs typeface="Courier New"/>
              </a:rPr>
              <a:t> + "  ");</a:t>
            </a:r>
          </a:p>
          <a:p>
            <a:pPr>
              <a:buNone/>
            </a:pPr>
            <a:r>
              <a:rPr lang="en-US" sz="1600" dirty="0" smtClean="0">
                <a:latin typeface="Courier New"/>
                <a:cs typeface="Courier New"/>
              </a:rPr>
              <a:t>   }</a:t>
            </a:r>
          </a:p>
          <a:p>
            <a:pPr>
              <a:buNone/>
            </a:pPr>
            <a:r>
              <a:rPr lang="en-US" sz="1600" dirty="0" smtClean="0">
                <a:latin typeface="Courier New"/>
                <a:cs typeface="Courier New"/>
              </a:rPr>
              <a:t>}</a:t>
            </a:r>
          </a:p>
          <a:p>
            <a:pPr>
              <a:buNone/>
            </a:pPr>
            <a:r>
              <a:rPr lang="en-US" sz="1600" dirty="0" smtClean="0">
                <a:latin typeface="Courier New"/>
                <a:cs typeface="Courier New"/>
              </a:rPr>
              <a:t>		</a:t>
            </a:r>
          </a:p>
          <a:p>
            <a:pPr>
              <a:buNone/>
            </a:pPr>
            <a:endParaRPr lang="en-US" sz="1600" dirty="0" smtClean="0">
              <a:latin typeface="Courier New"/>
              <a:cs typeface="Courier New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7 - </a:t>
            </a:r>
            <a:fld id="{90994C07-E970-A243-9601-A1D642E986EC}" type="slidenum">
              <a:rPr lang="en-US" smtClean="0"/>
              <a:pPr/>
              <a:t>49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US" dirty="0"/>
              <a:t>Arrays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075" tIns="46038" rIns="92075" bIns="46038">
            <a:normAutofit lnSpcReduction="10000"/>
          </a:bodyPr>
          <a:lstStyle/>
          <a:p>
            <a:pPr eaLnBrk="1" hangingPunct="1"/>
            <a:r>
              <a:rPr lang="en-US" dirty="0" smtClean="0"/>
              <a:t>Why arrays?</a:t>
            </a:r>
          </a:p>
          <a:p>
            <a:pPr lvl="1"/>
            <a:r>
              <a:rPr lang="en-US" dirty="0" smtClean="0"/>
              <a:t>Store data into storage, i.e., </a:t>
            </a:r>
            <a:r>
              <a:rPr lang="en-US" b="1" u="sng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 variable</a:t>
            </a:r>
          </a:p>
          <a:p>
            <a:pPr lvl="1"/>
            <a:r>
              <a:rPr lang="en-US" dirty="0" smtClean="0"/>
              <a:t>Use the data again and again</a:t>
            </a:r>
          </a:p>
          <a:p>
            <a:pPr lvl="1"/>
            <a:r>
              <a:rPr lang="en-US" dirty="0" smtClean="0"/>
              <a:t>E.g., read multiple values and save them in an array, and</a:t>
            </a:r>
          </a:p>
          <a:p>
            <a:pPr lvl="2"/>
            <a:r>
              <a:rPr lang="en-US" dirty="0" smtClean="0"/>
              <a:t>Find the average</a:t>
            </a:r>
          </a:p>
          <a:p>
            <a:pPr lvl="2"/>
            <a:r>
              <a:rPr lang="en-US" dirty="0" smtClean="0"/>
              <a:t>Find the largest</a:t>
            </a:r>
          </a:p>
          <a:p>
            <a:pPr lvl="2"/>
            <a:r>
              <a:rPr lang="en-US" dirty="0" smtClean="0"/>
              <a:t>Sort values in ascending order</a:t>
            </a:r>
          </a:p>
          <a:p>
            <a:pPr lvl="2"/>
            <a:r>
              <a:rPr lang="en-US" dirty="0" smtClean="0"/>
              <a:t>Find the mean and the variance</a:t>
            </a:r>
          </a:p>
          <a:p>
            <a:pPr lvl="2"/>
            <a:r>
              <a:rPr lang="en-US" dirty="0" smtClean="0"/>
              <a:t>Search a value</a:t>
            </a:r>
          </a:p>
          <a:p>
            <a:pPr lvl="2"/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7 - </a:t>
            </a:r>
            <a:fld id="{90994C07-E970-A243-9601-A1D642E986EC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7954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922" y="274638"/>
            <a:ext cx="8694229" cy="608171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600" dirty="0" smtClean="0">
                <a:latin typeface="Courier New"/>
                <a:cs typeface="Courier New"/>
              </a:rPr>
              <a:t>public class Primes</a:t>
            </a:r>
          </a:p>
          <a:p>
            <a:pPr>
              <a:buNone/>
            </a:pPr>
            <a:r>
              <a:rPr lang="en-US" sz="1600" dirty="0" smtClean="0">
                <a:latin typeface="Courier New"/>
                <a:cs typeface="Courier New"/>
              </a:rPr>
              <a:t>{</a:t>
            </a:r>
          </a:p>
          <a:p>
            <a:pPr>
              <a:buNone/>
            </a:pPr>
            <a:r>
              <a:rPr lang="en-US" sz="1600" dirty="0" smtClean="0">
                <a:latin typeface="Courier New"/>
                <a:cs typeface="Courier New"/>
              </a:rPr>
              <a:t>   public static void main(String[] </a:t>
            </a:r>
            <a:r>
              <a:rPr lang="en-US" sz="1600" dirty="0" err="1" smtClean="0">
                <a:latin typeface="Courier New"/>
                <a:cs typeface="Courier New"/>
              </a:rPr>
              <a:t>args</a:t>
            </a:r>
            <a:r>
              <a:rPr lang="en-US" sz="1600" dirty="0" smtClean="0">
                <a:latin typeface="Courier New"/>
                <a:cs typeface="Courier New"/>
              </a:rPr>
              <a:t>)</a:t>
            </a:r>
          </a:p>
          <a:p>
            <a:pPr>
              <a:buNone/>
            </a:pPr>
            <a:r>
              <a:rPr lang="en-US" sz="1600" dirty="0" smtClean="0">
                <a:latin typeface="Courier New"/>
                <a:cs typeface="Courier New"/>
              </a:rPr>
              <a:t>   {</a:t>
            </a:r>
          </a:p>
          <a:p>
            <a:pPr>
              <a:buNone/>
            </a:pPr>
            <a:r>
              <a:rPr lang="en-US" sz="1600" dirty="0" smtClean="0">
                <a:latin typeface="Courier New"/>
                <a:cs typeface="Courier New"/>
              </a:rPr>
              <a:t>      </a:t>
            </a:r>
            <a:r>
              <a:rPr lang="en-US" sz="1600" dirty="0" err="1" smtClean="0">
                <a:latin typeface="Courier New"/>
                <a:cs typeface="Courier New"/>
              </a:rPr>
              <a:t>int</a:t>
            </a:r>
            <a:r>
              <a:rPr lang="en-US" sz="1600" dirty="0" smtClean="0">
                <a:latin typeface="Courier New"/>
                <a:cs typeface="Courier New"/>
              </a:rPr>
              <a:t>[] </a:t>
            </a:r>
            <a:r>
              <a:rPr lang="en-US" sz="1600" dirty="0" err="1" smtClean="0">
                <a:latin typeface="Courier New"/>
                <a:cs typeface="Courier New"/>
              </a:rPr>
              <a:t>primeNums</a:t>
            </a:r>
            <a:r>
              <a:rPr lang="en-US" sz="1600" dirty="0" smtClean="0">
                <a:latin typeface="Courier New"/>
                <a:cs typeface="Courier New"/>
              </a:rPr>
              <a:t> = </a:t>
            </a:r>
            <a:r>
              <a:rPr lang="en-US" sz="1600" b="1" dirty="0" smtClean="0">
                <a:solidFill>
                  <a:srgbClr val="00B050"/>
                </a:solidFill>
                <a:latin typeface="Courier New"/>
                <a:cs typeface="Courier New"/>
              </a:rPr>
              <a:t>{</a:t>
            </a:r>
            <a:r>
              <a:rPr lang="en-US" sz="1600" dirty="0" smtClean="0">
                <a:latin typeface="Courier New"/>
                <a:cs typeface="Courier New"/>
              </a:rPr>
              <a:t>2, 3, 5, 7, 11, 13, 17, 19</a:t>
            </a:r>
            <a:r>
              <a:rPr lang="en-US" sz="1600" b="1" dirty="0" smtClean="0">
                <a:solidFill>
                  <a:srgbClr val="00B050"/>
                </a:solidFill>
                <a:latin typeface="Courier New"/>
                <a:cs typeface="Courier New"/>
              </a:rPr>
              <a:t>}</a:t>
            </a:r>
            <a:r>
              <a:rPr lang="en-US" sz="1600" dirty="0" smtClean="0">
                <a:latin typeface="Courier New"/>
                <a:cs typeface="Courier New"/>
              </a:rPr>
              <a:t>;</a:t>
            </a:r>
          </a:p>
          <a:p>
            <a:pPr>
              <a:buNone/>
            </a:pPr>
            <a:r>
              <a:rPr lang="en-US" sz="1600" dirty="0" smtClean="0">
                <a:latin typeface="Courier New"/>
                <a:cs typeface="Courier New"/>
              </a:rPr>
              <a:t>      </a:t>
            </a:r>
          </a:p>
          <a:p>
            <a:pPr>
              <a:buNone/>
            </a:pPr>
            <a:r>
              <a:rPr lang="en-US" sz="1600" dirty="0" smtClean="0">
                <a:latin typeface="Courier New"/>
                <a:cs typeface="Courier New"/>
              </a:rPr>
              <a:t>      </a:t>
            </a:r>
            <a:r>
              <a:rPr lang="en-US" sz="1600" dirty="0" err="1" smtClean="0">
                <a:latin typeface="Courier New"/>
                <a:cs typeface="Courier New"/>
              </a:rPr>
              <a:t>System.out.println("Array</a:t>
            </a:r>
            <a:r>
              <a:rPr lang="en-US" sz="1600" dirty="0" smtClean="0">
                <a:latin typeface="Courier New"/>
                <a:cs typeface="Courier New"/>
              </a:rPr>
              <a:t> length: " + </a:t>
            </a:r>
            <a:r>
              <a:rPr lang="en-US" sz="1600" dirty="0" err="1" smtClean="0">
                <a:latin typeface="Courier New"/>
                <a:cs typeface="Courier New"/>
              </a:rPr>
              <a:t>primeNums.</a:t>
            </a:r>
            <a:r>
              <a:rPr lang="en-US" sz="1600" b="1" dirty="0" err="1" smtClean="0">
                <a:solidFill>
                  <a:srgbClr val="00B050"/>
                </a:solidFill>
                <a:latin typeface="Courier New"/>
                <a:cs typeface="Courier New"/>
              </a:rPr>
              <a:t>length</a:t>
            </a:r>
            <a:r>
              <a:rPr lang="en-US" sz="1600" dirty="0" smtClean="0">
                <a:latin typeface="Courier New"/>
                <a:cs typeface="Courier New"/>
              </a:rPr>
              <a:t>);</a:t>
            </a:r>
          </a:p>
          <a:p>
            <a:pPr>
              <a:buNone/>
            </a:pPr>
            <a:endParaRPr lang="en-US" sz="1600" dirty="0" smtClean="0">
              <a:latin typeface="Courier New"/>
              <a:cs typeface="Courier New"/>
            </a:endParaRPr>
          </a:p>
          <a:p>
            <a:pPr>
              <a:buNone/>
            </a:pPr>
            <a:r>
              <a:rPr lang="en-US" sz="1600" dirty="0" smtClean="0">
                <a:latin typeface="Courier New"/>
                <a:cs typeface="Courier New"/>
              </a:rPr>
              <a:t>      </a:t>
            </a:r>
            <a:r>
              <a:rPr lang="en-US" sz="1600" dirty="0" err="1" smtClean="0">
                <a:latin typeface="Courier New"/>
                <a:cs typeface="Courier New"/>
              </a:rPr>
              <a:t>System.out.println("The</a:t>
            </a:r>
            <a:r>
              <a:rPr lang="en-US" sz="1600" dirty="0" smtClean="0">
                <a:latin typeface="Courier New"/>
                <a:cs typeface="Courier New"/>
              </a:rPr>
              <a:t> first few prime numbers are:");</a:t>
            </a:r>
          </a:p>
          <a:p>
            <a:pPr>
              <a:buNone/>
            </a:pPr>
            <a:endParaRPr lang="en-US" sz="1600" dirty="0" smtClean="0">
              <a:latin typeface="Courier New"/>
              <a:cs typeface="Courier New"/>
            </a:endParaRPr>
          </a:p>
          <a:p>
            <a:pPr>
              <a:buNone/>
            </a:pPr>
            <a:r>
              <a:rPr lang="en-US" sz="1600" dirty="0" smtClean="0">
                <a:latin typeface="Courier New"/>
                <a:cs typeface="Courier New"/>
              </a:rPr>
              <a:t>      for (</a:t>
            </a:r>
            <a:r>
              <a:rPr lang="en-US" sz="1600" dirty="0" err="1" smtClean="0">
                <a:latin typeface="Courier New"/>
                <a:cs typeface="Courier New"/>
              </a:rPr>
              <a:t>int</a:t>
            </a:r>
            <a:r>
              <a:rPr lang="en-US" sz="1600" dirty="0" smtClean="0">
                <a:latin typeface="Courier New"/>
                <a:cs typeface="Courier New"/>
              </a:rPr>
              <a:t> prime </a:t>
            </a:r>
            <a:r>
              <a:rPr lang="en-US" sz="1600" b="1" dirty="0" smtClean="0">
                <a:solidFill>
                  <a:srgbClr val="00B050"/>
                </a:solidFill>
                <a:latin typeface="Courier New"/>
                <a:cs typeface="Courier New"/>
              </a:rPr>
              <a:t>:</a:t>
            </a:r>
            <a:r>
              <a:rPr lang="en-US" sz="1600" dirty="0" smtClean="0">
                <a:latin typeface="Courier New"/>
                <a:cs typeface="Courier New"/>
              </a:rPr>
              <a:t> </a:t>
            </a:r>
            <a:r>
              <a:rPr lang="en-US" sz="1600" dirty="0" err="1" smtClean="0">
                <a:latin typeface="Courier New"/>
                <a:cs typeface="Courier New"/>
              </a:rPr>
              <a:t>primeNums</a:t>
            </a:r>
            <a:r>
              <a:rPr lang="en-US" sz="1600" dirty="0" smtClean="0">
                <a:latin typeface="Courier New"/>
                <a:cs typeface="Courier New"/>
              </a:rPr>
              <a:t>)</a:t>
            </a:r>
          </a:p>
          <a:p>
            <a:pPr>
              <a:buNone/>
            </a:pPr>
            <a:r>
              <a:rPr lang="en-US" sz="1600" dirty="0" smtClean="0">
                <a:latin typeface="Courier New"/>
                <a:cs typeface="Courier New"/>
              </a:rPr>
              <a:t>         </a:t>
            </a:r>
            <a:r>
              <a:rPr lang="en-US" sz="1600" dirty="0" err="1" smtClean="0">
                <a:latin typeface="Courier New"/>
                <a:cs typeface="Courier New"/>
              </a:rPr>
              <a:t>System.out.print(</a:t>
            </a:r>
            <a:r>
              <a:rPr lang="en-US" sz="1600" b="1" u="sng" dirty="0" err="1" smtClean="0">
                <a:latin typeface="Courier New"/>
                <a:cs typeface="Courier New"/>
              </a:rPr>
              <a:t>prime</a:t>
            </a:r>
            <a:r>
              <a:rPr lang="en-US" sz="1600" dirty="0" smtClean="0">
                <a:latin typeface="Courier New"/>
                <a:cs typeface="Courier New"/>
              </a:rPr>
              <a:t> + "  ");</a:t>
            </a:r>
          </a:p>
          <a:p>
            <a:pPr>
              <a:buNone/>
            </a:pPr>
            <a:r>
              <a:rPr lang="en-US" sz="1600" dirty="0" smtClean="0">
                <a:latin typeface="Courier New"/>
                <a:cs typeface="Courier New"/>
              </a:rPr>
              <a:t>   }</a:t>
            </a:r>
          </a:p>
          <a:p>
            <a:pPr>
              <a:buNone/>
            </a:pPr>
            <a:r>
              <a:rPr lang="en-US" sz="1600" dirty="0" smtClean="0">
                <a:latin typeface="Courier New"/>
                <a:cs typeface="Courier New"/>
              </a:rPr>
              <a:t>}</a:t>
            </a:r>
          </a:p>
          <a:p>
            <a:pPr>
              <a:buNone/>
            </a:pPr>
            <a:r>
              <a:rPr lang="en-US" sz="1600" dirty="0" smtClean="0">
                <a:latin typeface="Courier New"/>
                <a:cs typeface="Courier New"/>
              </a:rPr>
              <a:t>		</a:t>
            </a:r>
          </a:p>
          <a:p>
            <a:pPr>
              <a:buNone/>
            </a:pPr>
            <a:endParaRPr lang="en-US" sz="1600" dirty="0" smtClean="0">
              <a:latin typeface="Courier New"/>
              <a:cs typeface="Courier New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7 - </a:t>
            </a:r>
            <a:fld id="{90994C07-E970-A243-9601-A1D642E986EC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36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Write a program that reads in ten numbers and </a:t>
            </a:r>
            <a:r>
              <a:rPr lang="en-CA" dirty="0" smtClean="0"/>
              <a:t>displays distinct </a:t>
            </a:r>
            <a:r>
              <a:rPr lang="en-CA" dirty="0"/>
              <a:t>numbers (i.e., if a number appears multiple times, it is displayed </a:t>
            </a:r>
            <a:r>
              <a:rPr lang="en-CA" dirty="0" smtClean="0"/>
              <a:t>only once</a:t>
            </a:r>
            <a:r>
              <a:rPr lang="en-CA" dirty="0"/>
              <a:t>). </a:t>
            </a:r>
            <a:r>
              <a:rPr lang="en-CA" dirty="0" smtClean="0"/>
              <a:t>Here </a:t>
            </a:r>
            <a:r>
              <a:rPr lang="en-CA" dirty="0"/>
              <a:t>is the sample run of the program: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7 - </a:t>
            </a:r>
            <a:fld id="{90994C07-E970-A243-9601-A1D642E986EC}" type="slidenum">
              <a:rPr lang="en-US" smtClean="0"/>
              <a:pPr/>
              <a:t>51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711" y="3468517"/>
            <a:ext cx="8248650" cy="8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23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Algorithm:</a:t>
            </a:r>
          </a:p>
          <a:p>
            <a:pPr marL="457200" lvl="1" indent="0">
              <a:buNone/>
            </a:pPr>
            <a:r>
              <a:rPr lang="en-CA" i="1" dirty="0" smtClean="0"/>
              <a:t>data</a:t>
            </a:r>
            <a:r>
              <a:rPr lang="en-CA" dirty="0" smtClean="0"/>
              <a:t>[] &lt;- read 10 values;</a:t>
            </a:r>
          </a:p>
          <a:p>
            <a:pPr marL="457200" lvl="1" indent="0">
              <a:buNone/>
            </a:pPr>
            <a:r>
              <a:rPr lang="en-CA" dirty="0" smtClean="0"/>
              <a:t>for </a:t>
            </a:r>
            <a:r>
              <a:rPr lang="en-CA" i="1" dirty="0" err="1" smtClean="0"/>
              <a:t>i</a:t>
            </a:r>
            <a:r>
              <a:rPr lang="en-CA" dirty="0" smtClean="0"/>
              <a:t> from 0 to </a:t>
            </a:r>
            <a:r>
              <a:rPr lang="en-CA" i="1" dirty="0" err="1" smtClean="0"/>
              <a:t>data.length</a:t>
            </a:r>
            <a:r>
              <a:rPr lang="en-CA" dirty="0" smtClean="0"/>
              <a:t> – 1</a:t>
            </a:r>
          </a:p>
          <a:p>
            <a:pPr marL="457200" lvl="1" indent="0">
              <a:buNone/>
            </a:pPr>
            <a:r>
              <a:rPr lang="en-CA" dirty="0"/>
              <a:t>	</a:t>
            </a:r>
            <a:r>
              <a:rPr lang="en-CA" dirty="0" smtClean="0"/>
              <a:t>if </a:t>
            </a:r>
            <a:r>
              <a:rPr lang="en-CA" i="1" dirty="0" smtClean="0"/>
              <a:t>data</a:t>
            </a:r>
            <a:r>
              <a:rPr lang="en-CA" dirty="0" smtClean="0"/>
              <a:t>[</a:t>
            </a:r>
            <a:r>
              <a:rPr lang="en-CA" i="1" dirty="0" err="1" smtClean="0"/>
              <a:t>i</a:t>
            </a:r>
            <a:r>
              <a:rPr lang="en-CA" dirty="0" smtClean="0"/>
              <a:t>] was not printed yet  // How ???</a:t>
            </a:r>
          </a:p>
          <a:p>
            <a:pPr marL="457200" lvl="1" indent="0">
              <a:buNone/>
            </a:pPr>
            <a:r>
              <a:rPr lang="en-CA" dirty="0"/>
              <a:t>	</a:t>
            </a:r>
            <a:r>
              <a:rPr lang="en-CA" dirty="0" smtClean="0"/>
              <a:t>	print </a:t>
            </a:r>
            <a:r>
              <a:rPr lang="en-CA" i="1" dirty="0" smtClean="0"/>
              <a:t>data</a:t>
            </a:r>
            <a:r>
              <a:rPr lang="en-CA" dirty="0" smtClean="0"/>
              <a:t>[</a:t>
            </a:r>
            <a:r>
              <a:rPr lang="en-CA" i="1" dirty="0" err="1" smtClean="0"/>
              <a:t>i</a:t>
            </a:r>
            <a:r>
              <a:rPr lang="en-CA" dirty="0" smtClean="0"/>
              <a:t>];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7 - </a:t>
            </a:r>
            <a:fld id="{90994C07-E970-A243-9601-A1D642E986EC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523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Algorithm:</a:t>
            </a:r>
          </a:p>
          <a:p>
            <a:pPr marL="457200" lvl="1" indent="0">
              <a:buNone/>
            </a:pPr>
            <a:r>
              <a:rPr lang="en-CA" i="1" dirty="0" smtClean="0"/>
              <a:t>data</a:t>
            </a:r>
            <a:r>
              <a:rPr lang="en-CA" dirty="0" smtClean="0"/>
              <a:t>[] &lt;- read 10 values;</a:t>
            </a:r>
          </a:p>
          <a:p>
            <a:pPr marL="457200" lvl="1" indent="0">
              <a:buNone/>
            </a:pPr>
            <a:r>
              <a:rPr lang="en-CA" dirty="0" smtClean="0"/>
              <a:t>for </a:t>
            </a:r>
            <a:r>
              <a:rPr lang="en-CA" i="1" dirty="0" err="1" smtClean="0"/>
              <a:t>i</a:t>
            </a:r>
            <a:r>
              <a:rPr lang="en-CA" dirty="0" smtClean="0"/>
              <a:t> from 0 to </a:t>
            </a:r>
            <a:r>
              <a:rPr lang="en-CA" i="1" dirty="0" err="1" smtClean="0"/>
              <a:t>data.length</a:t>
            </a:r>
            <a:r>
              <a:rPr lang="en-CA" dirty="0" smtClean="0"/>
              <a:t> – 1</a:t>
            </a:r>
          </a:p>
          <a:p>
            <a:pPr marL="457200" lvl="1" indent="0">
              <a:buNone/>
            </a:pPr>
            <a:r>
              <a:rPr lang="en-CA" dirty="0" smtClean="0"/>
              <a:t>	for </a:t>
            </a:r>
            <a:r>
              <a:rPr lang="en-CA" i="1" dirty="0" smtClean="0"/>
              <a:t>j</a:t>
            </a:r>
            <a:r>
              <a:rPr lang="en-CA" dirty="0" smtClean="0"/>
              <a:t> from 0 to </a:t>
            </a:r>
            <a:r>
              <a:rPr lang="en-CA" dirty="0" smtClean="0">
                <a:solidFill>
                  <a:srgbClr val="0000FF"/>
                </a:solidFill>
              </a:rPr>
              <a:t>???</a:t>
            </a:r>
            <a:endParaRPr lang="en-CA" dirty="0">
              <a:solidFill>
                <a:srgbClr val="0000FF"/>
              </a:solidFill>
            </a:endParaRPr>
          </a:p>
          <a:p>
            <a:pPr marL="457200" lvl="1" indent="0">
              <a:buNone/>
            </a:pPr>
            <a:r>
              <a:rPr lang="en-CA" dirty="0" smtClean="0"/>
              <a:t>		if (</a:t>
            </a:r>
            <a:r>
              <a:rPr lang="en-CA" i="1" dirty="0" smtClean="0"/>
              <a:t>data</a:t>
            </a:r>
            <a:r>
              <a:rPr lang="en-CA" dirty="0" smtClean="0"/>
              <a:t>[</a:t>
            </a:r>
            <a:r>
              <a:rPr lang="en-CA" i="1" dirty="0" smtClean="0"/>
              <a:t>j</a:t>
            </a:r>
            <a:r>
              <a:rPr lang="en-CA" dirty="0" smtClean="0"/>
              <a:t>] == </a:t>
            </a:r>
            <a:r>
              <a:rPr lang="en-CA" i="1" dirty="0" smtClean="0"/>
              <a:t>data</a:t>
            </a:r>
            <a:r>
              <a:rPr lang="en-CA" dirty="0" smtClean="0"/>
              <a:t>[</a:t>
            </a:r>
            <a:r>
              <a:rPr lang="en-CA" i="1" dirty="0" err="1" smtClean="0"/>
              <a:t>i</a:t>
            </a:r>
            <a:r>
              <a:rPr lang="en-CA" dirty="0" smtClean="0"/>
              <a:t>])</a:t>
            </a:r>
          </a:p>
          <a:p>
            <a:pPr marL="457200" lvl="1" indent="0">
              <a:buNone/>
            </a:pPr>
            <a:r>
              <a:rPr lang="en-CA" dirty="0"/>
              <a:t>	</a:t>
            </a:r>
            <a:r>
              <a:rPr lang="en-CA" dirty="0" smtClean="0"/>
              <a:t>		break;</a:t>
            </a:r>
          </a:p>
          <a:p>
            <a:pPr marL="457200" lvl="1" indent="0">
              <a:buNone/>
            </a:pPr>
            <a:r>
              <a:rPr lang="en-CA" dirty="0"/>
              <a:t>	</a:t>
            </a:r>
            <a:r>
              <a:rPr lang="en-CA" dirty="0" smtClean="0"/>
              <a:t>if (???)</a:t>
            </a:r>
          </a:p>
          <a:p>
            <a:pPr marL="457200" lvl="1" indent="0">
              <a:buNone/>
            </a:pPr>
            <a:r>
              <a:rPr lang="en-CA" dirty="0"/>
              <a:t>	</a:t>
            </a:r>
            <a:r>
              <a:rPr lang="en-CA" dirty="0" smtClean="0"/>
              <a:t>	print </a:t>
            </a:r>
            <a:r>
              <a:rPr lang="en-CA" i="1" dirty="0" smtClean="0"/>
              <a:t>data</a:t>
            </a:r>
            <a:r>
              <a:rPr lang="en-CA" dirty="0" smtClean="0"/>
              <a:t>[</a:t>
            </a:r>
            <a:r>
              <a:rPr lang="en-CA" i="1" dirty="0" err="1" smtClean="0"/>
              <a:t>i</a:t>
            </a:r>
            <a:r>
              <a:rPr lang="en-CA" dirty="0" smtClean="0"/>
              <a:t>];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7 - </a:t>
            </a:r>
            <a:fld id="{90994C07-E970-A243-9601-A1D642E986EC}" type="slidenum">
              <a:rPr lang="en-US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19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Algorithm:</a:t>
            </a:r>
          </a:p>
          <a:p>
            <a:pPr marL="457200" lvl="1" indent="0">
              <a:buNone/>
            </a:pPr>
            <a:r>
              <a:rPr lang="en-CA" i="1" dirty="0" smtClean="0"/>
              <a:t>data</a:t>
            </a:r>
            <a:r>
              <a:rPr lang="en-CA" dirty="0" smtClean="0"/>
              <a:t>[] &lt;- read 10 values;</a:t>
            </a:r>
          </a:p>
          <a:p>
            <a:pPr marL="457200" lvl="1" indent="0">
              <a:buNone/>
            </a:pPr>
            <a:r>
              <a:rPr lang="en-CA" dirty="0" smtClean="0"/>
              <a:t>for </a:t>
            </a:r>
            <a:r>
              <a:rPr lang="en-CA" i="1" dirty="0" err="1" smtClean="0"/>
              <a:t>i</a:t>
            </a:r>
            <a:r>
              <a:rPr lang="en-CA" dirty="0" smtClean="0"/>
              <a:t> from 0 to </a:t>
            </a:r>
            <a:r>
              <a:rPr lang="en-CA" i="1" dirty="0" err="1" smtClean="0"/>
              <a:t>data.length</a:t>
            </a:r>
            <a:r>
              <a:rPr lang="en-CA" dirty="0" smtClean="0"/>
              <a:t> – 1</a:t>
            </a:r>
          </a:p>
          <a:p>
            <a:pPr marL="457200" lvl="1" indent="0">
              <a:buNone/>
            </a:pPr>
            <a:r>
              <a:rPr lang="en-CA" dirty="0" smtClean="0"/>
              <a:t>	for </a:t>
            </a:r>
            <a:r>
              <a:rPr lang="en-CA" i="1" dirty="0" smtClean="0"/>
              <a:t>j</a:t>
            </a:r>
            <a:r>
              <a:rPr lang="en-CA" dirty="0" smtClean="0"/>
              <a:t> from 0 to </a:t>
            </a:r>
            <a:r>
              <a:rPr lang="en-CA" i="1" dirty="0" smtClean="0">
                <a:solidFill>
                  <a:srgbClr val="0000FF"/>
                </a:solidFill>
              </a:rPr>
              <a:t>i</a:t>
            </a:r>
            <a:r>
              <a:rPr lang="en-CA" dirty="0" smtClean="0">
                <a:solidFill>
                  <a:srgbClr val="0000FF"/>
                </a:solidFill>
              </a:rPr>
              <a:t>-1</a:t>
            </a:r>
            <a:endParaRPr lang="en-CA" dirty="0">
              <a:solidFill>
                <a:srgbClr val="0000FF"/>
              </a:solidFill>
            </a:endParaRPr>
          </a:p>
          <a:p>
            <a:pPr marL="457200" lvl="1" indent="0">
              <a:buNone/>
            </a:pPr>
            <a:r>
              <a:rPr lang="en-CA" dirty="0" smtClean="0"/>
              <a:t>		if (</a:t>
            </a:r>
            <a:r>
              <a:rPr lang="en-CA" i="1" dirty="0" smtClean="0"/>
              <a:t>data</a:t>
            </a:r>
            <a:r>
              <a:rPr lang="en-CA" dirty="0" smtClean="0"/>
              <a:t>[</a:t>
            </a:r>
            <a:r>
              <a:rPr lang="en-CA" i="1" dirty="0" smtClean="0"/>
              <a:t>j</a:t>
            </a:r>
            <a:r>
              <a:rPr lang="en-CA" dirty="0" smtClean="0"/>
              <a:t>] == </a:t>
            </a:r>
            <a:r>
              <a:rPr lang="en-CA" i="1" dirty="0" smtClean="0"/>
              <a:t>data</a:t>
            </a:r>
            <a:r>
              <a:rPr lang="en-CA" dirty="0" smtClean="0"/>
              <a:t>[</a:t>
            </a:r>
            <a:r>
              <a:rPr lang="en-CA" i="1" dirty="0" err="1" smtClean="0"/>
              <a:t>i</a:t>
            </a:r>
            <a:r>
              <a:rPr lang="en-CA" dirty="0" smtClean="0"/>
              <a:t>])</a:t>
            </a:r>
          </a:p>
          <a:p>
            <a:pPr marL="457200" lvl="1" indent="0">
              <a:buNone/>
            </a:pPr>
            <a:r>
              <a:rPr lang="en-CA" dirty="0"/>
              <a:t>	</a:t>
            </a:r>
            <a:r>
              <a:rPr lang="en-CA" dirty="0" smtClean="0"/>
              <a:t>		break;</a:t>
            </a:r>
          </a:p>
          <a:p>
            <a:pPr marL="457200" lvl="1" indent="0">
              <a:buNone/>
            </a:pPr>
            <a:r>
              <a:rPr lang="en-CA" dirty="0"/>
              <a:t>	</a:t>
            </a:r>
            <a:r>
              <a:rPr lang="en-CA" dirty="0" smtClean="0"/>
              <a:t>if (</a:t>
            </a:r>
            <a:r>
              <a:rPr lang="en-CA" i="1" dirty="0" smtClean="0"/>
              <a:t>j</a:t>
            </a:r>
            <a:r>
              <a:rPr lang="en-CA" dirty="0" smtClean="0"/>
              <a:t> == </a:t>
            </a:r>
            <a:r>
              <a:rPr lang="en-CA" i="1" dirty="0" err="1" smtClean="0">
                <a:solidFill>
                  <a:srgbClr val="0000FF"/>
                </a:solidFill>
              </a:rPr>
              <a:t>i</a:t>
            </a:r>
            <a:r>
              <a:rPr lang="en-CA" dirty="0" smtClean="0"/>
              <a:t>)</a:t>
            </a:r>
          </a:p>
          <a:p>
            <a:pPr marL="457200" lvl="1" indent="0">
              <a:buNone/>
            </a:pPr>
            <a:r>
              <a:rPr lang="en-CA" dirty="0"/>
              <a:t>	</a:t>
            </a:r>
            <a:r>
              <a:rPr lang="en-CA" dirty="0" smtClean="0"/>
              <a:t>	print </a:t>
            </a:r>
            <a:r>
              <a:rPr lang="en-CA" i="1" dirty="0" smtClean="0"/>
              <a:t>data</a:t>
            </a:r>
            <a:r>
              <a:rPr lang="en-CA" dirty="0" smtClean="0"/>
              <a:t>[</a:t>
            </a:r>
            <a:r>
              <a:rPr lang="en-CA" i="1" dirty="0" err="1" smtClean="0"/>
              <a:t>i</a:t>
            </a:r>
            <a:r>
              <a:rPr lang="en-CA" dirty="0" smtClean="0"/>
              <a:t>];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7 - </a:t>
            </a:r>
            <a:fld id="{90994C07-E970-A243-9601-A1D642E986EC}" type="slidenum">
              <a:rPr lang="en-US" smtClean="0"/>
              <a:pPr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15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n-US" dirty="0" smtClean="0"/>
              <a:t>Arrays </a:t>
            </a:r>
            <a:r>
              <a:rPr lang="en-US" dirty="0"/>
              <a:t>as Parameters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075" tIns="46038" rIns="92075" bIns="46038">
            <a:normAutofit fontScale="92500"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An entire array can be passed as a parameter to a </a:t>
            </a:r>
            <a:r>
              <a:rPr lang="en-US" b="1" dirty="0" smtClean="0">
                <a:solidFill>
                  <a:srgbClr val="00B050"/>
                </a:solidFill>
              </a:rPr>
              <a:t>method.</a:t>
            </a:r>
            <a:r>
              <a:rPr lang="en-US" dirty="0"/>
              <a:t> (Note that arrays are objects</a:t>
            </a:r>
            <a:r>
              <a:rPr lang="en-US" dirty="0" smtClean="0"/>
              <a:t>.)</a:t>
            </a:r>
            <a:endParaRPr lang="en-US" b="1" dirty="0">
              <a:solidFill>
                <a:srgbClr val="00B050"/>
              </a:solidFill>
            </a:endParaRPr>
          </a:p>
          <a:p>
            <a:pPr eaLnBrk="1" hangingPunct="1"/>
            <a:r>
              <a:rPr lang="en-US" dirty="0"/>
              <a:t>Like any other object, the reference to the array is passed, </a:t>
            </a:r>
            <a:r>
              <a:rPr lang="en-US" u="sng" dirty="0"/>
              <a:t>making the formal and actual parameters aliases of each </a:t>
            </a:r>
            <a:r>
              <a:rPr lang="en-US" u="sng" dirty="0" smtClean="0"/>
              <a:t>other</a:t>
            </a:r>
            <a:r>
              <a:rPr lang="en-US" dirty="0" smtClean="0"/>
              <a:t>.</a:t>
            </a:r>
            <a:endParaRPr lang="en-US" u="sng" dirty="0"/>
          </a:p>
          <a:p>
            <a:pPr eaLnBrk="1" hangingPunct="1"/>
            <a:r>
              <a:rPr lang="en-US" dirty="0">
                <a:solidFill>
                  <a:srgbClr val="0070C0"/>
                </a:solidFill>
              </a:rPr>
              <a:t>Therefore, changing an array element within the method changes the </a:t>
            </a:r>
            <a:r>
              <a:rPr lang="en-US" dirty="0" smtClean="0">
                <a:solidFill>
                  <a:srgbClr val="0070C0"/>
                </a:solidFill>
              </a:rPr>
              <a:t>original</a:t>
            </a:r>
            <a:r>
              <a:rPr lang="en-US" dirty="0" smtClean="0"/>
              <a:t>. </a:t>
            </a:r>
          </a:p>
          <a:p>
            <a:pPr eaLnBrk="1" hangingPunct="1"/>
            <a:r>
              <a:rPr lang="en-US" dirty="0" smtClean="0"/>
              <a:t>An </a:t>
            </a:r>
            <a:r>
              <a:rPr lang="en-US" dirty="0"/>
              <a:t>individual array element can be passed to a method as well, in which case the type of the formal parameter is the same as the element </a:t>
            </a:r>
            <a:r>
              <a:rPr lang="en-US" dirty="0" smtClean="0"/>
              <a:t>type.</a:t>
            </a:r>
            <a:endParaRPr lang="en-US" dirty="0">
              <a:latin typeface="Courier New" pitchFamily="-110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7 - </a:t>
            </a:r>
            <a:fld id="{90994C07-E970-A243-9601-A1D642E986EC}" type="slidenum">
              <a:rPr lang="en-US" smtClean="0"/>
              <a:pPr/>
              <a:t>55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n-US" dirty="0" smtClean="0"/>
              <a:t>Arrays </a:t>
            </a:r>
            <a:r>
              <a:rPr lang="en-US" dirty="0"/>
              <a:t>as Parameters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075" tIns="46038" rIns="92075" bIns="46038">
            <a:normAutofit/>
          </a:bodyPr>
          <a:lstStyle/>
          <a:p>
            <a:pPr lvl="1">
              <a:spcBef>
                <a:spcPts val="600"/>
              </a:spcBef>
            </a:pPr>
            <a:r>
              <a:rPr lang="en-US" dirty="0"/>
              <a:t>Test the above program with </a:t>
            </a:r>
          </a:p>
          <a:p>
            <a:pPr lvl="2">
              <a:spcBef>
                <a:spcPts val="600"/>
              </a:spcBef>
            </a:pPr>
            <a:r>
              <a:rPr lang="en-US" dirty="0" smtClean="0">
                <a:hlinkClick r:id="rId3"/>
              </a:rPr>
              <a:t>http://cs.tru.ca/~mlee/comp1130/Fall2016/6. chapter7/UtilArrayParameter.java</a:t>
            </a:r>
            <a:r>
              <a:rPr lang="en-US" dirty="0" smtClean="0"/>
              <a:t>.</a:t>
            </a:r>
          </a:p>
          <a:p>
            <a:pPr lvl="2">
              <a:spcBef>
                <a:spcPts val="600"/>
              </a:spcBef>
            </a:pPr>
            <a:r>
              <a:rPr lang="en-US" dirty="0" smtClean="0">
                <a:hlinkClick r:id="rId4"/>
              </a:rPr>
              <a:t>http</a:t>
            </a:r>
            <a:r>
              <a:rPr lang="en-US" dirty="0">
                <a:hlinkClick r:id="rId4"/>
              </a:rPr>
              <a:t>://cs.tru.ca/~mlee/comp1130/Fall2016/6. </a:t>
            </a:r>
            <a:r>
              <a:rPr lang="en-US" dirty="0" smtClean="0">
                <a:hlinkClick r:id="rId4"/>
              </a:rPr>
              <a:t>chapter7/TestArrayParameter.java</a:t>
            </a:r>
            <a:r>
              <a:rPr lang="en-US" dirty="0"/>
              <a:t>.</a:t>
            </a:r>
          </a:p>
          <a:p>
            <a:pPr lvl="2">
              <a:spcBef>
                <a:spcPts val="600"/>
              </a:spcBef>
            </a:pPr>
            <a:endParaRPr lang="en-US" dirty="0"/>
          </a:p>
          <a:p>
            <a:pPr>
              <a:spcBef>
                <a:spcPts val="600"/>
              </a:spcBef>
            </a:pPr>
            <a:endParaRPr lang="en-US" b="1" dirty="0">
              <a:solidFill>
                <a:srgbClr val="FF0000"/>
              </a:solidFill>
            </a:endParaRPr>
          </a:p>
          <a:p>
            <a:endParaRPr lang="en-US" dirty="0">
              <a:latin typeface="Courier New" pitchFamily="-110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7 - </a:t>
            </a:r>
            <a:fld id="{90994C07-E970-A243-9601-A1D642E986EC}" type="slidenum">
              <a:rPr lang="en-US" smtClean="0"/>
              <a:pPr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5697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Arrays of Objects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</a:rPr>
              <a:t>An array is an object</a:t>
            </a:r>
            <a:r>
              <a:rPr lang="en-US" dirty="0" smtClean="0"/>
              <a:t> and </a:t>
            </a:r>
            <a:r>
              <a:rPr lang="en-US" b="1" dirty="0" smtClean="0">
                <a:solidFill>
                  <a:srgbClr val="00B050"/>
                </a:solidFill>
              </a:rPr>
              <a:t>an array can hold objects as elements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array name is an object reference variable.</a:t>
            </a:r>
          </a:p>
          <a:p>
            <a:r>
              <a:rPr lang="en-US" dirty="0" smtClean="0"/>
              <a:t>So this is another way to depict an array:</a:t>
            </a:r>
            <a:endParaRPr lang="en-US" dirty="0"/>
          </a:p>
        </p:txBody>
      </p:sp>
      <p:pic>
        <p:nvPicPr>
          <p:cNvPr id="6" name="Picture 5" descr="Inline1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4586" y="3697816"/>
            <a:ext cx="3427413" cy="20545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7 - </a:t>
            </a:r>
            <a:fld id="{90994C07-E970-A243-9601-A1D642E986EC}" type="slidenum">
              <a:rPr lang="en-US" smtClean="0"/>
              <a:pPr/>
              <a:t>57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n-US" dirty="0" smtClean="0"/>
              <a:t>Arrays </a:t>
            </a:r>
            <a:r>
              <a:rPr lang="en-US" dirty="0"/>
              <a:t>of Objects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075" tIns="46038" rIns="92075" bIns="46038">
            <a:normAutofit lnSpcReduction="10000"/>
          </a:bodyPr>
          <a:lstStyle/>
          <a:p>
            <a:pPr eaLnBrk="1" hangingPunct="1">
              <a:lnSpc>
                <a:spcPct val="90000"/>
              </a:lnSpc>
              <a:spcBef>
                <a:spcPct val="70000"/>
              </a:spcBef>
            </a:pPr>
            <a:r>
              <a:rPr lang="en-US" dirty="0" smtClean="0"/>
              <a:t>An array of objects really holds object references.</a:t>
            </a:r>
            <a:endParaRPr lang="en-US" dirty="0"/>
          </a:p>
          <a:p>
            <a:pPr eaLnBrk="1" hangingPunct="1">
              <a:lnSpc>
                <a:spcPct val="90000"/>
              </a:lnSpc>
              <a:spcBef>
                <a:spcPct val="70000"/>
              </a:spcBef>
            </a:pPr>
            <a:r>
              <a:rPr lang="en-US" dirty="0"/>
              <a:t>The following declaration reserves space to store 5 references to </a:t>
            </a:r>
            <a:r>
              <a:rPr lang="en-US" sz="2400" dirty="0">
                <a:latin typeface="Courier New" pitchFamily="-110" charset="0"/>
              </a:rPr>
              <a:t>String</a:t>
            </a:r>
            <a:r>
              <a:rPr lang="en-US" dirty="0"/>
              <a:t> </a:t>
            </a:r>
            <a:r>
              <a:rPr lang="en-US" dirty="0" smtClean="0"/>
              <a:t>objects.</a:t>
            </a:r>
            <a:endParaRPr lang="en-US" dirty="0"/>
          </a:p>
          <a:p>
            <a:pPr algn="ctr" eaLnBrk="1" hangingPunct="1">
              <a:lnSpc>
                <a:spcPct val="90000"/>
              </a:lnSpc>
              <a:spcBef>
                <a:spcPct val="70000"/>
              </a:spcBef>
              <a:buFontTx/>
              <a:buNone/>
            </a:pPr>
            <a:r>
              <a:rPr lang="en-US" sz="2400" dirty="0">
                <a:latin typeface="Courier New" pitchFamily="-110" charset="0"/>
              </a:rPr>
              <a:t>String[] words = new String[5];</a:t>
            </a:r>
          </a:p>
          <a:p>
            <a:pPr eaLnBrk="1" hangingPunct="1">
              <a:lnSpc>
                <a:spcPct val="90000"/>
              </a:lnSpc>
              <a:spcBef>
                <a:spcPct val="70000"/>
              </a:spcBef>
            </a:pPr>
            <a:r>
              <a:rPr lang="en-US" dirty="0"/>
              <a:t>It does not create the </a:t>
            </a:r>
            <a:r>
              <a:rPr lang="en-US" sz="2400" dirty="0">
                <a:latin typeface="Courier New" pitchFamily="-110" charset="0"/>
              </a:rPr>
              <a:t>String</a:t>
            </a:r>
            <a:r>
              <a:rPr lang="en-US" dirty="0"/>
              <a:t> objects </a:t>
            </a:r>
            <a:r>
              <a:rPr lang="en-US" dirty="0" smtClean="0"/>
              <a:t>themselves.</a:t>
            </a:r>
            <a:endParaRPr lang="en-US" dirty="0"/>
          </a:p>
          <a:p>
            <a:pPr eaLnBrk="1" hangingPunct="1">
              <a:lnSpc>
                <a:spcPct val="90000"/>
              </a:lnSpc>
              <a:spcBef>
                <a:spcPct val="70000"/>
              </a:spcBef>
            </a:pPr>
            <a:r>
              <a:rPr lang="en-US" dirty="0"/>
              <a:t>Initially an array of objects holds </a:t>
            </a:r>
            <a:r>
              <a:rPr lang="en-US" sz="2400" dirty="0">
                <a:latin typeface="Courier New" pitchFamily="-110" charset="0"/>
              </a:rPr>
              <a:t>null</a:t>
            </a:r>
            <a:r>
              <a:rPr lang="en-US" dirty="0"/>
              <a:t> </a:t>
            </a:r>
            <a:r>
              <a:rPr lang="en-US" dirty="0" smtClean="0"/>
              <a:t>references.</a:t>
            </a:r>
            <a:endParaRPr lang="en-US" dirty="0"/>
          </a:p>
          <a:p>
            <a:pPr eaLnBrk="1" hangingPunct="1">
              <a:lnSpc>
                <a:spcPct val="90000"/>
              </a:lnSpc>
              <a:spcBef>
                <a:spcPct val="70000"/>
              </a:spcBef>
            </a:pPr>
            <a:r>
              <a:rPr lang="en-US" dirty="0"/>
              <a:t>Each object stored in an array must be instantiated </a:t>
            </a:r>
            <a:r>
              <a:rPr lang="en-US" dirty="0" smtClean="0"/>
              <a:t>separately.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7 - </a:t>
            </a:r>
            <a:fld id="{90994C07-E970-A243-9601-A1D642E986EC}" type="slidenum">
              <a:rPr lang="en-US" smtClean="0"/>
              <a:pPr/>
              <a:t>58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Arrays of Objects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initial creation, an array holds null references: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Each element is a reference to an object:</a:t>
            </a:r>
            <a:endParaRPr lang="en-US" dirty="0"/>
          </a:p>
        </p:txBody>
      </p:sp>
      <p:pic>
        <p:nvPicPr>
          <p:cNvPr id="6" name="Picture 5" descr="Inline2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2963" y="2039938"/>
            <a:ext cx="2193925" cy="1371600"/>
          </a:xfrm>
          <a:prstGeom prst="rect">
            <a:avLst/>
          </a:prstGeom>
        </p:spPr>
      </p:pic>
      <p:pic>
        <p:nvPicPr>
          <p:cNvPr id="8" name="Picture 7" descr="Inline3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3530" y="4492625"/>
            <a:ext cx="4029075" cy="1377950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7 - </a:t>
            </a:r>
            <a:fld id="{90994C07-E970-A243-9601-A1D642E986EC}" type="slidenum">
              <a:rPr lang="en-US" smtClean="0"/>
              <a:pPr/>
              <a:t>59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669726" y="2051724"/>
            <a:ext cx="347427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400" dirty="0"/>
              <a:t>null is a keyword in Java.</a:t>
            </a:r>
          </a:p>
          <a:p>
            <a:pPr>
              <a:defRPr/>
            </a:pPr>
            <a:r>
              <a:rPr lang="en-CA" sz="1400" dirty="0"/>
              <a:t>null is the default value of any reference type</a:t>
            </a:r>
            <a:br>
              <a:rPr lang="en-CA" sz="1400" dirty="0"/>
            </a:br>
            <a:r>
              <a:rPr lang="en-CA" sz="1400" dirty="0"/>
              <a:t>null is not Object or neither a type.</a:t>
            </a:r>
            <a:br>
              <a:rPr lang="en-CA" sz="1400" dirty="0"/>
            </a:br>
            <a:r>
              <a:rPr lang="en-CA" sz="1400" dirty="0"/>
              <a:t>null can only be assigned to reference type, you cannot assign null to primitive variables.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US" dirty="0"/>
              <a:t>Arrays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n-US" dirty="0"/>
              <a:t>An </a:t>
            </a:r>
            <a:r>
              <a:rPr lang="en-US" b="1" i="1" dirty="0">
                <a:solidFill>
                  <a:srgbClr val="0070C0"/>
                </a:solidFill>
              </a:rPr>
              <a:t>array</a:t>
            </a:r>
            <a:r>
              <a:rPr lang="en-US" dirty="0"/>
              <a:t> is an ordered list of </a:t>
            </a:r>
            <a:r>
              <a:rPr lang="en-US" dirty="0" smtClean="0"/>
              <a:t>same type values.</a:t>
            </a:r>
            <a:endParaRPr lang="en-US" dirty="0"/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2782888" y="2971800"/>
            <a:ext cx="5137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2400" b="0">
                <a:latin typeface="Times" pitchFamily="-110" charset="0"/>
              </a:rPr>
              <a:t>0     1     2     3     4     5     6     7     8     9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662238" y="3429000"/>
            <a:ext cx="5380037" cy="714375"/>
            <a:chOff x="1829" y="2112"/>
            <a:chExt cx="3389" cy="450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1829" y="2112"/>
              <a:ext cx="3389" cy="450"/>
              <a:chOff x="1533" y="3128"/>
              <a:chExt cx="3389" cy="450"/>
            </a:xfrm>
          </p:grpSpPr>
          <p:sp>
            <p:nvSpPr>
              <p:cNvPr id="18449" name="Rectangle 7"/>
              <p:cNvSpPr>
                <a:spLocks noChangeArrowheads="1"/>
              </p:cNvSpPr>
              <p:nvPr/>
            </p:nvSpPr>
            <p:spPr bwMode="auto">
              <a:xfrm>
                <a:off x="1533" y="3132"/>
                <a:ext cx="3389" cy="442"/>
              </a:xfrm>
              <a:prstGeom prst="rect">
                <a:avLst/>
              </a:prstGeom>
              <a:solidFill>
                <a:srgbClr val="F5E985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50" name="Rectangle 8"/>
              <p:cNvSpPr>
                <a:spLocks noChangeArrowheads="1"/>
              </p:cNvSpPr>
              <p:nvPr/>
            </p:nvSpPr>
            <p:spPr bwMode="auto">
              <a:xfrm>
                <a:off x="1888" y="3132"/>
                <a:ext cx="333" cy="442"/>
              </a:xfrm>
              <a:prstGeom prst="rect">
                <a:avLst/>
              </a:prstGeom>
              <a:solidFill>
                <a:srgbClr val="F5E985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51" name="Rectangle 9"/>
              <p:cNvSpPr>
                <a:spLocks noChangeArrowheads="1"/>
              </p:cNvSpPr>
              <p:nvPr/>
            </p:nvSpPr>
            <p:spPr bwMode="auto">
              <a:xfrm>
                <a:off x="2543" y="3132"/>
                <a:ext cx="333" cy="442"/>
              </a:xfrm>
              <a:prstGeom prst="rect">
                <a:avLst/>
              </a:prstGeom>
              <a:solidFill>
                <a:srgbClr val="F5E985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52" name="Rectangle 10"/>
              <p:cNvSpPr>
                <a:spLocks noChangeArrowheads="1"/>
              </p:cNvSpPr>
              <p:nvPr/>
            </p:nvSpPr>
            <p:spPr bwMode="auto">
              <a:xfrm>
                <a:off x="3225" y="3132"/>
                <a:ext cx="333" cy="442"/>
              </a:xfrm>
              <a:prstGeom prst="rect">
                <a:avLst/>
              </a:prstGeom>
              <a:solidFill>
                <a:srgbClr val="F5E985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53" name="Rectangle 11"/>
              <p:cNvSpPr>
                <a:spLocks noChangeArrowheads="1"/>
              </p:cNvSpPr>
              <p:nvPr/>
            </p:nvSpPr>
            <p:spPr bwMode="auto">
              <a:xfrm>
                <a:off x="3893" y="3132"/>
                <a:ext cx="333" cy="442"/>
              </a:xfrm>
              <a:prstGeom prst="rect">
                <a:avLst/>
              </a:prstGeom>
              <a:solidFill>
                <a:srgbClr val="F5E985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54" name="Line 12"/>
              <p:cNvSpPr>
                <a:spLocks noChangeShapeType="1"/>
              </p:cNvSpPr>
              <p:nvPr/>
            </p:nvSpPr>
            <p:spPr bwMode="auto">
              <a:xfrm>
                <a:off x="4571" y="3128"/>
                <a:ext cx="0" cy="4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8448" name="Rectangle 13"/>
            <p:cNvSpPr>
              <a:spLocks noChangeArrowheads="1"/>
            </p:cNvSpPr>
            <p:nvPr/>
          </p:nvSpPr>
          <p:spPr bwMode="auto">
            <a:xfrm>
              <a:off x="1860" y="2200"/>
              <a:ext cx="33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r>
                <a:rPr lang="en-US" sz="2400" b="0">
                  <a:latin typeface="Times" pitchFamily="-110" charset="0"/>
                </a:rPr>
                <a:t>79   87   94   82   67   98   87   81   74   91</a:t>
              </a:r>
            </a:p>
          </p:txBody>
        </p:sp>
      </p:grpSp>
      <p:sp>
        <p:nvSpPr>
          <p:cNvPr id="22542" name="Text Box 14"/>
          <p:cNvSpPr txBox="1">
            <a:spLocks noChangeArrowheads="1"/>
          </p:cNvSpPr>
          <p:nvPr/>
        </p:nvSpPr>
        <p:spPr bwMode="auto">
          <a:xfrm>
            <a:off x="1985843" y="4521200"/>
            <a:ext cx="5080237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solidFill>
                  <a:srgbClr val="008000"/>
                </a:solidFill>
                <a:latin typeface="Arial" pitchFamily="-110" charset="0"/>
              </a:rPr>
              <a:t>An array of size N is indexed from </a:t>
            </a:r>
            <a:r>
              <a:rPr lang="en-US" sz="2000" b="1" dirty="0" smtClean="0">
                <a:solidFill>
                  <a:srgbClr val="0000FF"/>
                </a:solidFill>
                <a:latin typeface="Arial" pitchFamily="-110" charset="0"/>
              </a:rPr>
              <a:t>0</a:t>
            </a:r>
            <a:r>
              <a:rPr lang="en-US" sz="2000" dirty="0" smtClean="0">
                <a:solidFill>
                  <a:srgbClr val="008000"/>
                </a:solidFill>
                <a:latin typeface="Arial" pitchFamily="-110" charset="0"/>
              </a:rPr>
              <a:t> </a:t>
            </a:r>
            <a:r>
              <a:rPr lang="en-US" sz="2000" dirty="0">
                <a:solidFill>
                  <a:srgbClr val="008000"/>
                </a:solidFill>
                <a:latin typeface="Arial" pitchFamily="-110" charset="0"/>
              </a:rPr>
              <a:t>to </a:t>
            </a:r>
            <a:r>
              <a:rPr lang="en-US" sz="2000" b="1" u="sng" dirty="0" smtClean="0">
                <a:solidFill>
                  <a:srgbClr val="0000FF"/>
                </a:solidFill>
                <a:latin typeface="Arial" pitchFamily="-110" charset="0"/>
              </a:rPr>
              <a:t>N-1</a:t>
            </a:r>
            <a:r>
              <a:rPr lang="en-US" sz="2000" dirty="0" smtClean="0">
                <a:solidFill>
                  <a:srgbClr val="008000"/>
                </a:solidFill>
                <a:latin typeface="Arial" pitchFamily="-110" charset="0"/>
              </a:rPr>
              <a:t>.</a:t>
            </a:r>
            <a:endParaRPr lang="en-US" sz="2000" dirty="0">
              <a:solidFill>
                <a:srgbClr val="008000"/>
              </a:solidFill>
              <a:latin typeface="Arial" pitchFamily="-110" charset="0"/>
            </a:endParaRPr>
          </a:p>
        </p:txBody>
      </p: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885825" y="2057400"/>
            <a:ext cx="2371725" cy="1924050"/>
            <a:chOff x="485" y="1342"/>
            <a:chExt cx="1494" cy="1212"/>
          </a:xfrm>
        </p:grpSpPr>
        <p:sp>
          <p:nvSpPr>
            <p:cNvPr id="18444" name="Rectangle 16"/>
            <p:cNvSpPr>
              <a:spLocks noChangeArrowheads="1"/>
            </p:cNvSpPr>
            <p:nvPr/>
          </p:nvSpPr>
          <p:spPr bwMode="auto">
            <a:xfrm>
              <a:off x="864" y="2304"/>
              <a:ext cx="69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rgbClr val="008000"/>
                  </a:solidFill>
                </a:rPr>
                <a:t>scores</a:t>
              </a:r>
            </a:p>
          </p:txBody>
        </p:sp>
        <p:sp>
          <p:nvSpPr>
            <p:cNvPr id="18445" name="Text Box 17"/>
            <p:cNvSpPr txBox="1">
              <a:spLocks noChangeArrowheads="1"/>
            </p:cNvSpPr>
            <p:nvPr/>
          </p:nvSpPr>
          <p:spPr bwMode="auto">
            <a:xfrm>
              <a:off x="485" y="1342"/>
              <a:ext cx="1494" cy="44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 dirty="0">
                  <a:solidFill>
                    <a:srgbClr val="008000"/>
                  </a:solidFill>
                  <a:latin typeface="Arial" pitchFamily="-110" charset="0"/>
                </a:rPr>
                <a:t>The entire array</a:t>
              </a:r>
            </a:p>
            <a:p>
              <a:pPr algn="ctr"/>
              <a:r>
                <a:rPr lang="en-US" sz="2000" dirty="0">
                  <a:solidFill>
                    <a:srgbClr val="008000"/>
                  </a:solidFill>
                  <a:latin typeface="Arial" pitchFamily="-110" charset="0"/>
                </a:rPr>
                <a:t>has </a:t>
              </a:r>
              <a:r>
                <a:rPr lang="en-US" sz="2000" u="sng" dirty="0">
                  <a:solidFill>
                    <a:srgbClr val="008000"/>
                  </a:solidFill>
                  <a:latin typeface="Arial" pitchFamily="-110" charset="0"/>
                </a:rPr>
                <a:t>a single </a:t>
              </a:r>
              <a:r>
                <a:rPr lang="en-US" sz="2000" u="sng" dirty="0" smtClean="0">
                  <a:solidFill>
                    <a:srgbClr val="008000"/>
                  </a:solidFill>
                  <a:latin typeface="Arial" pitchFamily="-110" charset="0"/>
                </a:rPr>
                <a:t>name</a:t>
              </a:r>
              <a:r>
                <a:rPr lang="en-US" sz="2000" dirty="0" smtClean="0">
                  <a:solidFill>
                    <a:srgbClr val="008000"/>
                  </a:solidFill>
                  <a:latin typeface="Arial" pitchFamily="-110" charset="0"/>
                </a:rPr>
                <a:t>.</a:t>
              </a:r>
              <a:endParaRPr lang="en-US" sz="2000" dirty="0">
                <a:solidFill>
                  <a:srgbClr val="008000"/>
                </a:solidFill>
                <a:latin typeface="Arial" pitchFamily="-110" charset="0"/>
              </a:endParaRPr>
            </a:p>
          </p:txBody>
        </p:sp>
        <p:sp>
          <p:nvSpPr>
            <p:cNvPr id="18446" name="Line 18"/>
            <p:cNvSpPr>
              <a:spLocks noChangeShapeType="1"/>
            </p:cNvSpPr>
            <p:nvPr/>
          </p:nvSpPr>
          <p:spPr bwMode="auto">
            <a:xfrm>
              <a:off x="1200" y="1824"/>
              <a:ext cx="0" cy="48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none" w="sm" len="sm"/>
              <a:tailEnd type="triangle" w="lg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3810000" y="2286000"/>
            <a:ext cx="4024313" cy="841375"/>
            <a:chOff x="2032" y="1390"/>
            <a:chExt cx="2535" cy="530"/>
          </a:xfrm>
        </p:grpSpPr>
        <p:sp>
          <p:nvSpPr>
            <p:cNvPr id="18442" name="Text Box 20"/>
            <p:cNvSpPr txBox="1">
              <a:spLocks noChangeArrowheads="1"/>
            </p:cNvSpPr>
            <p:nvPr/>
          </p:nvSpPr>
          <p:spPr bwMode="auto">
            <a:xfrm>
              <a:off x="2032" y="1390"/>
              <a:ext cx="2535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 dirty="0">
                  <a:solidFill>
                    <a:srgbClr val="008000"/>
                  </a:solidFill>
                  <a:latin typeface="Arial" pitchFamily="-110" charset="0"/>
                </a:rPr>
                <a:t>Each value has a numeric </a:t>
              </a:r>
              <a:r>
                <a:rPr lang="en-US" sz="2000" b="1" i="1" dirty="0" smtClean="0">
                  <a:solidFill>
                    <a:srgbClr val="0000FF"/>
                  </a:solidFill>
                  <a:latin typeface="Arial" pitchFamily="-110" charset="0"/>
                </a:rPr>
                <a:t>index</a:t>
              </a:r>
              <a:r>
                <a:rPr lang="en-US" sz="2000" i="1" dirty="0" smtClean="0">
                  <a:solidFill>
                    <a:srgbClr val="008000"/>
                  </a:solidFill>
                  <a:latin typeface="Arial" pitchFamily="-110" charset="0"/>
                </a:rPr>
                <a:t>.</a:t>
              </a:r>
              <a:endParaRPr lang="en-US" sz="2000" i="1" dirty="0">
                <a:solidFill>
                  <a:srgbClr val="008000"/>
                </a:solidFill>
                <a:latin typeface="Arial" pitchFamily="-110" charset="0"/>
              </a:endParaRPr>
            </a:p>
          </p:txBody>
        </p:sp>
        <p:sp>
          <p:nvSpPr>
            <p:cNvPr id="18443" name="Line 21"/>
            <p:cNvSpPr>
              <a:spLocks noChangeShapeType="1"/>
            </p:cNvSpPr>
            <p:nvPr/>
          </p:nvSpPr>
          <p:spPr bwMode="auto">
            <a:xfrm flipH="1">
              <a:off x="3264" y="1632"/>
              <a:ext cx="336" cy="28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none" w="sm" len="sm"/>
              <a:tailEnd type="triangle" w="lg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550" name="Text Box 22"/>
          <p:cNvSpPr txBox="1">
            <a:spLocks noChangeArrowheads="1"/>
          </p:cNvSpPr>
          <p:nvPr/>
        </p:nvSpPr>
        <p:spPr bwMode="auto">
          <a:xfrm>
            <a:off x="1433132" y="5130800"/>
            <a:ext cx="6447599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solidFill>
                  <a:srgbClr val="008000"/>
                </a:solidFill>
                <a:latin typeface="Arial" pitchFamily="-110" charset="0"/>
              </a:rPr>
              <a:t>This array holds 10 values that are indexed from 0 to </a:t>
            </a:r>
            <a:r>
              <a:rPr lang="en-US" sz="2000" dirty="0" smtClean="0">
                <a:solidFill>
                  <a:srgbClr val="008000"/>
                </a:solidFill>
                <a:latin typeface="Arial" pitchFamily="-110" charset="0"/>
              </a:rPr>
              <a:t>9.</a:t>
            </a:r>
            <a:endParaRPr lang="en-US" sz="2000" dirty="0">
              <a:solidFill>
                <a:srgbClr val="008000"/>
              </a:solidFill>
              <a:latin typeface="Arial" pitchFamily="-110" charset="0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7 - </a:t>
            </a:r>
            <a:fld id="{90994C07-E970-A243-9601-A1D642E986E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5" name="Text Box 22"/>
          <p:cNvSpPr txBox="1">
            <a:spLocks noChangeArrowheads="1"/>
          </p:cNvSpPr>
          <p:nvPr/>
        </p:nvSpPr>
        <p:spPr bwMode="auto">
          <a:xfrm>
            <a:off x="2518855" y="5809685"/>
            <a:ext cx="4014240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  <a:latin typeface="Arial" pitchFamily="-110" charset="0"/>
              </a:rPr>
              <a:t>[Q] How to access each element?</a:t>
            </a:r>
            <a:endParaRPr lang="en-US" sz="2000" dirty="0">
              <a:solidFill>
                <a:srgbClr val="0000FF"/>
              </a:solidFill>
              <a:latin typeface="Arial" pitchFamily="-110" charset="0"/>
            </a:endParaRPr>
          </a:p>
        </p:txBody>
      </p:sp>
      <p:sp>
        <p:nvSpPr>
          <p:cNvPr id="26" name="Text Box 22"/>
          <p:cNvSpPr txBox="1">
            <a:spLocks noChangeArrowheads="1"/>
          </p:cNvSpPr>
          <p:nvPr/>
        </p:nvSpPr>
        <p:spPr bwMode="auto">
          <a:xfrm>
            <a:off x="7016284" y="4276665"/>
            <a:ext cx="1807508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 smtClean="0">
                <a:solidFill>
                  <a:srgbClr val="008000"/>
                </a:solidFill>
                <a:latin typeface="Arial" pitchFamily="-110" charset="0"/>
              </a:rPr>
              <a:t>An element</a:t>
            </a:r>
            <a:endParaRPr lang="en-US" sz="2000" dirty="0">
              <a:solidFill>
                <a:srgbClr val="008000"/>
              </a:solidFill>
              <a:latin typeface="Arial" pitchFamily="-110" charset="0"/>
            </a:endParaRPr>
          </a:p>
        </p:txBody>
      </p:sp>
      <p:cxnSp>
        <p:nvCxnSpPr>
          <p:cNvPr id="7" name="Straight Arrow Connector 6"/>
          <p:cNvCxnSpPr>
            <a:endCxn id="18453" idx="2"/>
          </p:cNvCxnSpPr>
          <p:nvPr/>
        </p:nvCxnSpPr>
        <p:spPr>
          <a:xfrm flipH="1" flipV="1">
            <a:off x="6673057" y="4137025"/>
            <a:ext cx="570957" cy="33969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6607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50" grpId="0" autoUpdateAnimBg="0"/>
      <p:bldP spid="25" grpId="0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Arrays </a:t>
            </a:r>
            <a:r>
              <a:rPr lang="en-US" dirty="0"/>
              <a:t>of Objects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95400"/>
            <a:ext cx="8763000" cy="2819400"/>
          </a:xfrm>
        </p:spPr>
        <p:txBody>
          <a:bodyPr>
            <a:normAutofit lnSpcReduction="10000"/>
          </a:bodyPr>
          <a:lstStyle/>
          <a:p>
            <a:pPr eaLnBrk="1" hangingPunct="1">
              <a:spcBef>
                <a:spcPct val="70000"/>
              </a:spcBef>
            </a:pPr>
            <a:r>
              <a:rPr lang="en-US" dirty="0"/>
              <a:t>Keep in mind that </a:t>
            </a:r>
            <a:r>
              <a:rPr lang="en-US" sz="2800" dirty="0">
                <a:latin typeface="Courier New" pitchFamily="-110" charset="0"/>
              </a:rPr>
              <a:t>String</a:t>
            </a:r>
            <a:r>
              <a:rPr lang="en-US" dirty="0"/>
              <a:t> objects can be created using </a:t>
            </a:r>
            <a:r>
              <a:rPr lang="en-US" dirty="0" smtClean="0"/>
              <a:t>literals.</a:t>
            </a:r>
            <a:endParaRPr lang="en-US" dirty="0"/>
          </a:p>
          <a:p>
            <a:pPr eaLnBrk="1" hangingPunct="1">
              <a:spcBef>
                <a:spcPct val="70000"/>
              </a:spcBef>
            </a:pPr>
            <a:r>
              <a:rPr lang="en-US" dirty="0"/>
              <a:t>The following declaration creates an array object called </a:t>
            </a:r>
            <a:r>
              <a:rPr lang="en-US" sz="2800" dirty="0">
                <a:latin typeface="Courier New" pitchFamily="-110" charset="0"/>
              </a:rPr>
              <a:t>verbs</a:t>
            </a:r>
            <a:r>
              <a:rPr lang="en-US" dirty="0"/>
              <a:t> and fills it with four </a:t>
            </a:r>
            <a:r>
              <a:rPr lang="en-US" sz="2800" dirty="0">
                <a:latin typeface="Courier New" pitchFamily="-110" charset="0"/>
              </a:rPr>
              <a:t>String</a:t>
            </a:r>
            <a:r>
              <a:rPr lang="en-US" dirty="0"/>
              <a:t> objects created using string </a:t>
            </a:r>
            <a:r>
              <a:rPr lang="en-US" dirty="0" smtClean="0"/>
              <a:t>literals.</a:t>
            </a:r>
            <a:endParaRPr lang="en-US" dirty="0"/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762000" y="4191000"/>
            <a:ext cx="780415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Courier New"/>
                <a:cs typeface="Courier New"/>
              </a:rPr>
              <a:t>String[] verbs = {"play", "work", "eat", "sleep"};</a:t>
            </a: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228600" y="4876800"/>
            <a:ext cx="8077200" cy="1262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233363" indent="-233363" eaLnBrk="1" hangingPunct="1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2800" b="0" dirty="0"/>
              <a:t>The following example creates an array of </a:t>
            </a:r>
            <a:r>
              <a:rPr lang="en-US" sz="2800" b="0" dirty="0">
                <a:latin typeface="Courier New"/>
                <a:cs typeface="Courier New"/>
              </a:rPr>
              <a:t>Grade</a:t>
            </a:r>
            <a:r>
              <a:rPr lang="en-US" sz="2800" b="0" dirty="0"/>
              <a:t> objects, each with a string representation and a numeric lower </a:t>
            </a:r>
            <a:r>
              <a:rPr lang="en-US" sz="2800" b="0" dirty="0" smtClean="0"/>
              <a:t>bound.</a:t>
            </a:r>
            <a:endParaRPr lang="en-US" sz="2800" b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7 - </a:t>
            </a:r>
            <a:fld id="{90994C07-E970-A243-9601-A1D642E986EC}" type="slidenum">
              <a:rPr lang="en-US" smtClean="0"/>
              <a:pPr/>
              <a:t>60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 autoUpdateAnimBg="0"/>
      <p:bldP spid="41990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922" y="274638"/>
            <a:ext cx="8694229" cy="608171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400" dirty="0" smtClean="0">
                <a:latin typeface="Courier New"/>
                <a:cs typeface="Courier New"/>
              </a:rPr>
              <a:t>public class </a:t>
            </a:r>
            <a:r>
              <a:rPr lang="en-US" sz="1400" dirty="0" err="1" smtClean="0">
                <a:latin typeface="Courier New"/>
                <a:cs typeface="Courier New"/>
              </a:rPr>
              <a:t>GradeRange</a:t>
            </a:r>
            <a:endParaRPr lang="en-US" sz="1400" dirty="0" smtClean="0">
              <a:latin typeface="Courier New"/>
              <a:cs typeface="Courier New"/>
            </a:endParaRPr>
          </a:p>
          <a:p>
            <a:pPr>
              <a:buNone/>
            </a:pPr>
            <a:r>
              <a:rPr lang="en-US" sz="1400" dirty="0" smtClean="0">
                <a:latin typeface="Courier New"/>
                <a:cs typeface="Courier New"/>
              </a:rPr>
              <a:t>{</a:t>
            </a:r>
          </a:p>
          <a:p>
            <a:pPr>
              <a:buNone/>
            </a:pPr>
            <a:r>
              <a:rPr lang="en-US" sz="1400" dirty="0">
                <a:latin typeface="Courier New"/>
                <a:cs typeface="Courier New"/>
              </a:rPr>
              <a:t> </a:t>
            </a:r>
            <a:r>
              <a:rPr lang="en-US" sz="1400" dirty="0" smtClean="0">
                <a:latin typeface="Courier New"/>
                <a:cs typeface="Courier New"/>
              </a:rPr>
              <a:t>  public static void main(String[] </a:t>
            </a:r>
            <a:r>
              <a:rPr lang="en-US" sz="1400" dirty="0" err="1" smtClean="0">
                <a:latin typeface="Courier New"/>
                <a:cs typeface="Courier New"/>
              </a:rPr>
              <a:t>args</a:t>
            </a:r>
            <a:r>
              <a:rPr lang="en-US" sz="1400" dirty="0" smtClean="0">
                <a:latin typeface="Courier New"/>
                <a:cs typeface="Courier New"/>
              </a:rPr>
              <a:t>)</a:t>
            </a:r>
          </a:p>
          <a:p>
            <a:pPr>
              <a:buNone/>
            </a:pPr>
            <a:r>
              <a:rPr lang="en-US" sz="1400" dirty="0" smtClean="0">
                <a:latin typeface="Courier New"/>
                <a:cs typeface="Courier New"/>
              </a:rPr>
              <a:t>   {</a:t>
            </a:r>
          </a:p>
          <a:p>
            <a:pPr>
              <a:buNone/>
            </a:pPr>
            <a:r>
              <a:rPr lang="en-US" sz="1400" dirty="0" smtClean="0">
                <a:latin typeface="Courier New"/>
                <a:cs typeface="Courier New"/>
              </a:rPr>
              <a:t>      </a:t>
            </a:r>
            <a:r>
              <a:rPr lang="en-US" sz="1400" b="1" dirty="0" smtClean="0">
                <a:solidFill>
                  <a:srgbClr val="00B050"/>
                </a:solidFill>
                <a:latin typeface="Courier New"/>
                <a:cs typeface="Courier New"/>
              </a:rPr>
              <a:t>Grade[]</a:t>
            </a:r>
            <a:r>
              <a:rPr lang="en-US" sz="1400" dirty="0" smtClean="0">
                <a:latin typeface="Courier New"/>
                <a:cs typeface="Courier New"/>
              </a:rPr>
              <a:t> grades = new Grade[12];</a:t>
            </a:r>
          </a:p>
          <a:p>
            <a:pPr>
              <a:buNone/>
            </a:pPr>
            <a:r>
              <a:rPr lang="en-US" sz="1400" dirty="0" smtClean="0">
                <a:latin typeface="Courier New"/>
                <a:cs typeface="Courier New"/>
              </a:rPr>
              <a:t>      </a:t>
            </a:r>
            <a:r>
              <a:rPr lang="en-US" sz="1400" b="1" dirty="0" smtClean="0">
                <a:solidFill>
                  <a:srgbClr val="00B050"/>
                </a:solidFill>
                <a:latin typeface="Courier New"/>
                <a:cs typeface="Courier New"/>
              </a:rPr>
              <a:t>grades[0] = new Grade("A", 95);</a:t>
            </a:r>
          </a:p>
          <a:p>
            <a:pPr>
              <a:buNone/>
            </a:pPr>
            <a:r>
              <a:rPr lang="en-US" sz="1400" b="1" dirty="0" smtClean="0">
                <a:solidFill>
                  <a:srgbClr val="00B050"/>
                </a:solidFill>
                <a:latin typeface="Courier New"/>
                <a:cs typeface="Courier New"/>
              </a:rPr>
              <a:t>      </a:t>
            </a:r>
            <a:r>
              <a:rPr lang="en-US" sz="1400" dirty="0" smtClean="0">
                <a:latin typeface="Courier New"/>
                <a:cs typeface="Courier New"/>
              </a:rPr>
              <a:t>grades[1] = new Grade("A-", 90);</a:t>
            </a:r>
          </a:p>
          <a:p>
            <a:pPr>
              <a:buNone/>
            </a:pPr>
            <a:r>
              <a:rPr lang="en-US" sz="1400" dirty="0" smtClean="0">
                <a:latin typeface="Courier New"/>
                <a:cs typeface="Courier New"/>
              </a:rPr>
              <a:t>      grades[2] = new Grade("B+", 87);</a:t>
            </a:r>
          </a:p>
          <a:p>
            <a:pPr>
              <a:buNone/>
            </a:pPr>
            <a:r>
              <a:rPr lang="en-US" sz="1400" dirty="0" smtClean="0">
                <a:latin typeface="Courier New"/>
                <a:cs typeface="Courier New"/>
              </a:rPr>
              <a:t>      grades[3] = new Grade("B", 85);</a:t>
            </a:r>
          </a:p>
          <a:p>
            <a:pPr>
              <a:buNone/>
            </a:pPr>
            <a:r>
              <a:rPr lang="en-US" sz="1400" dirty="0">
                <a:latin typeface="Courier New"/>
                <a:cs typeface="Courier New"/>
              </a:rPr>
              <a:t> </a:t>
            </a:r>
            <a:r>
              <a:rPr lang="en-US" sz="1400" dirty="0" smtClean="0">
                <a:latin typeface="Courier New"/>
                <a:cs typeface="Courier New"/>
              </a:rPr>
              <a:t>     grades[4] = new Grade("B-", 80);</a:t>
            </a:r>
          </a:p>
          <a:p>
            <a:pPr>
              <a:buNone/>
            </a:pPr>
            <a:r>
              <a:rPr lang="en-US" sz="1400" dirty="0" smtClean="0">
                <a:latin typeface="Courier New"/>
                <a:cs typeface="Courier New"/>
              </a:rPr>
              <a:t>      grades[5] = new Grade("C+", 77);</a:t>
            </a:r>
          </a:p>
          <a:p>
            <a:pPr>
              <a:buNone/>
            </a:pPr>
            <a:r>
              <a:rPr lang="en-US" sz="1400" dirty="0">
                <a:latin typeface="Courier New"/>
                <a:cs typeface="Courier New"/>
              </a:rPr>
              <a:t> </a:t>
            </a:r>
            <a:r>
              <a:rPr lang="en-US" sz="1400" dirty="0" smtClean="0">
                <a:latin typeface="Courier New"/>
                <a:cs typeface="Courier New"/>
              </a:rPr>
              <a:t>     grades[6] = new Grade("C", 75);</a:t>
            </a:r>
          </a:p>
          <a:p>
            <a:pPr>
              <a:buNone/>
            </a:pPr>
            <a:r>
              <a:rPr lang="en-US" sz="1400" dirty="0">
                <a:latin typeface="Courier New"/>
                <a:cs typeface="Courier New"/>
              </a:rPr>
              <a:t> </a:t>
            </a:r>
            <a:r>
              <a:rPr lang="en-US" sz="1400" dirty="0" smtClean="0">
                <a:latin typeface="Courier New"/>
                <a:cs typeface="Courier New"/>
              </a:rPr>
              <a:t>     grades[7] = new Grade("C-", 70);</a:t>
            </a:r>
          </a:p>
          <a:p>
            <a:pPr>
              <a:buNone/>
            </a:pPr>
            <a:r>
              <a:rPr lang="en-US" sz="1400" dirty="0" smtClean="0">
                <a:latin typeface="Courier New"/>
                <a:cs typeface="Courier New"/>
              </a:rPr>
              <a:t>      grades[8] = new Grade("D+", 67);</a:t>
            </a:r>
          </a:p>
          <a:p>
            <a:pPr>
              <a:buNone/>
            </a:pPr>
            <a:r>
              <a:rPr lang="en-US" sz="1400" dirty="0">
                <a:latin typeface="Courier New"/>
                <a:cs typeface="Courier New"/>
              </a:rPr>
              <a:t> </a:t>
            </a:r>
            <a:r>
              <a:rPr lang="en-US" sz="1400" dirty="0" smtClean="0">
                <a:latin typeface="Courier New"/>
                <a:cs typeface="Courier New"/>
              </a:rPr>
              <a:t>     grades[9] = new Grade("D", 65);</a:t>
            </a:r>
          </a:p>
          <a:p>
            <a:pPr>
              <a:buNone/>
            </a:pPr>
            <a:r>
              <a:rPr lang="en-US" sz="1400" dirty="0">
                <a:latin typeface="Courier New"/>
                <a:cs typeface="Courier New"/>
              </a:rPr>
              <a:t> </a:t>
            </a:r>
            <a:r>
              <a:rPr lang="en-US" sz="1400" dirty="0" smtClean="0">
                <a:latin typeface="Courier New"/>
                <a:cs typeface="Courier New"/>
              </a:rPr>
              <a:t>     grades[10] = new Grade("D-", 60);</a:t>
            </a:r>
          </a:p>
          <a:p>
            <a:pPr>
              <a:buNone/>
            </a:pPr>
            <a:r>
              <a:rPr lang="en-US" sz="1400" dirty="0" smtClean="0">
                <a:latin typeface="Courier New"/>
                <a:cs typeface="Courier New"/>
              </a:rPr>
              <a:t>      grades[11] = new Grade("F", 0);</a:t>
            </a:r>
          </a:p>
          <a:p>
            <a:pPr>
              <a:buNone/>
            </a:pPr>
            <a:endParaRPr lang="en-US" sz="1400" dirty="0" smtClean="0">
              <a:latin typeface="Courier New"/>
              <a:cs typeface="Courier New"/>
            </a:endParaRPr>
          </a:p>
          <a:p>
            <a:pPr>
              <a:buNone/>
            </a:pPr>
            <a:r>
              <a:rPr lang="en-US" sz="1400" dirty="0" smtClean="0">
                <a:latin typeface="Courier New"/>
                <a:cs typeface="Courier New"/>
              </a:rPr>
              <a:t>      </a:t>
            </a:r>
            <a:r>
              <a:rPr lang="en-US" sz="1400" dirty="0" err="1" smtClean="0">
                <a:latin typeface="Courier New"/>
                <a:cs typeface="Courier New"/>
              </a:rPr>
              <a:t>System.out.println</a:t>
            </a:r>
            <a:r>
              <a:rPr lang="en-US" sz="1400" dirty="0" smtClean="0">
                <a:latin typeface="Courier New"/>
                <a:cs typeface="Courier New"/>
              </a:rPr>
              <a:t>("The first grade = " + </a:t>
            </a:r>
            <a:r>
              <a:rPr lang="en-US" sz="1400" b="1" u="sng" dirty="0" smtClean="0">
                <a:solidFill>
                  <a:srgbClr val="00B050"/>
                </a:solidFill>
                <a:latin typeface="Courier New"/>
                <a:cs typeface="Courier New"/>
              </a:rPr>
              <a:t>grades[0].</a:t>
            </a:r>
            <a:r>
              <a:rPr lang="en-US" sz="1400" b="1" u="sng" dirty="0" err="1" smtClean="0">
                <a:solidFill>
                  <a:srgbClr val="00B050"/>
                </a:solidFill>
                <a:latin typeface="Courier New"/>
                <a:cs typeface="Courier New"/>
              </a:rPr>
              <a:t>getName</a:t>
            </a:r>
            <a:r>
              <a:rPr lang="en-US" sz="1400" b="1" u="sng" dirty="0" smtClean="0">
                <a:solidFill>
                  <a:srgbClr val="00B050"/>
                </a:solidFill>
                <a:latin typeface="Courier New"/>
                <a:cs typeface="Courier New"/>
              </a:rPr>
              <a:t>()</a:t>
            </a:r>
            <a:r>
              <a:rPr lang="en-US" sz="1400" dirty="0" smtClean="0">
                <a:latin typeface="Courier New"/>
                <a:cs typeface="Courier New"/>
              </a:rPr>
              <a:t>);</a:t>
            </a:r>
          </a:p>
          <a:p>
            <a:pPr>
              <a:buNone/>
            </a:pPr>
            <a:endParaRPr lang="en-US" sz="1400" dirty="0" smtClean="0">
              <a:latin typeface="Courier New"/>
              <a:cs typeface="Courier New"/>
            </a:endParaRPr>
          </a:p>
          <a:p>
            <a:pPr>
              <a:buNone/>
            </a:pPr>
            <a:r>
              <a:rPr lang="en-US" sz="1400" dirty="0" smtClean="0">
                <a:latin typeface="Courier New"/>
                <a:cs typeface="Courier New"/>
              </a:rPr>
              <a:t>      for (Grade </a:t>
            </a:r>
            <a:r>
              <a:rPr lang="en-US" sz="1400" dirty="0" err="1" smtClean="0">
                <a:latin typeface="Courier New"/>
                <a:cs typeface="Courier New"/>
              </a:rPr>
              <a:t>letterGrade</a:t>
            </a:r>
            <a:r>
              <a:rPr lang="en-US" sz="1400" dirty="0" smtClean="0">
                <a:latin typeface="Courier New"/>
                <a:cs typeface="Courier New"/>
              </a:rPr>
              <a:t> : grades)  // data type of </a:t>
            </a:r>
            <a:r>
              <a:rPr lang="en-US" sz="1400" dirty="0" err="1" smtClean="0">
                <a:latin typeface="Courier New"/>
                <a:cs typeface="Courier New"/>
              </a:rPr>
              <a:t>letterGrade</a:t>
            </a:r>
            <a:r>
              <a:rPr lang="en-US" sz="1400" dirty="0" smtClean="0">
                <a:latin typeface="Courier New"/>
                <a:cs typeface="Courier New"/>
              </a:rPr>
              <a:t>?</a:t>
            </a:r>
          </a:p>
          <a:p>
            <a:pPr>
              <a:buNone/>
            </a:pPr>
            <a:r>
              <a:rPr lang="en-US" sz="1400" dirty="0" smtClean="0">
                <a:latin typeface="Courier New"/>
                <a:cs typeface="Courier New"/>
              </a:rPr>
              <a:t>         </a:t>
            </a:r>
            <a:r>
              <a:rPr lang="en-US" sz="1400" dirty="0" err="1" smtClean="0">
                <a:latin typeface="Courier New"/>
                <a:cs typeface="Courier New"/>
              </a:rPr>
              <a:t>System.out.println(letterGrade</a:t>
            </a:r>
            <a:r>
              <a:rPr lang="en-US" sz="1400" dirty="0" smtClean="0">
                <a:latin typeface="Courier New"/>
                <a:cs typeface="Courier New"/>
              </a:rPr>
              <a:t>);</a:t>
            </a:r>
          </a:p>
          <a:p>
            <a:pPr>
              <a:buNone/>
            </a:pPr>
            <a:r>
              <a:rPr lang="en-US" sz="1400" dirty="0" smtClean="0">
                <a:latin typeface="Courier New"/>
                <a:cs typeface="Courier New"/>
              </a:rPr>
              <a:t>   }</a:t>
            </a:r>
          </a:p>
          <a:p>
            <a:pPr>
              <a:buNone/>
            </a:pPr>
            <a:r>
              <a:rPr lang="en-US" sz="1400" dirty="0" smtClean="0">
                <a:latin typeface="Courier New"/>
                <a:cs typeface="Courier New"/>
              </a:rPr>
              <a:t>}</a:t>
            </a:r>
          </a:p>
          <a:p>
            <a:pPr>
              <a:buNone/>
            </a:pPr>
            <a:r>
              <a:rPr lang="en-US" sz="1400" dirty="0" smtClean="0">
                <a:latin typeface="Courier New"/>
                <a:cs typeface="Courier New"/>
              </a:rPr>
              <a:t>		</a:t>
            </a:r>
          </a:p>
          <a:p>
            <a:pPr>
              <a:buNone/>
            </a:pPr>
            <a:endParaRPr lang="en-US" sz="1400" dirty="0" smtClean="0">
              <a:latin typeface="Courier New"/>
              <a:cs typeface="Courier New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7 - </a:t>
            </a:r>
            <a:fld id="{90994C07-E970-A243-9601-A1D642E986EC}" type="slidenum">
              <a:rPr lang="en-US" smtClean="0"/>
              <a:pPr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52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922" y="274638"/>
            <a:ext cx="8694229" cy="608171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400" dirty="0" smtClean="0">
                <a:latin typeface="Courier New"/>
                <a:cs typeface="Courier New"/>
              </a:rPr>
              <a:t>public class </a:t>
            </a:r>
            <a:r>
              <a:rPr lang="en-US" sz="1400" dirty="0" err="1" smtClean="0">
                <a:latin typeface="Courier New"/>
                <a:cs typeface="Courier New"/>
              </a:rPr>
              <a:t>GradeRange</a:t>
            </a:r>
            <a:endParaRPr lang="en-US" sz="1400" dirty="0" smtClean="0">
              <a:latin typeface="Courier New"/>
              <a:cs typeface="Courier New"/>
            </a:endParaRPr>
          </a:p>
          <a:p>
            <a:pPr>
              <a:buNone/>
            </a:pPr>
            <a:r>
              <a:rPr lang="en-US" sz="1400" dirty="0" smtClean="0">
                <a:latin typeface="Courier New"/>
                <a:cs typeface="Courier New"/>
              </a:rPr>
              <a:t>{</a:t>
            </a:r>
          </a:p>
          <a:p>
            <a:pPr>
              <a:buNone/>
            </a:pPr>
            <a:r>
              <a:rPr lang="en-US" sz="1400" dirty="0">
                <a:latin typeface="Courier New"/>
                <a:cs typeface="Courier New"/>
              </a:rPr>
              <a:t> </a:t>
            </a:r>
            <a:r>
              <a:rPr lang="en-US" sz="1400" dirty="0" smtClean="0">
                <a:latin typeface="Courier New"/>
                <a:cs typeface="Courier New"/>
              </a:rPr>
              <a:t>  public static void main(String[] </a:t>
            </a:r>
            <a:r>
              <a:rPr lang="en-US" sz="1400" dirty="0" err="1" smtClean="0">
                <a:latin typeface="Courier New"/>
                <a:cs typeface="Courier New"/>
              </a:rPr>
              <a:t>args</a:t>
            </a:r>
            <a:r>
              <a:rPr lang="en-US" sz="1400" dirty="0" smtClean="0">
                <a:latin typeface="Courier New"/>
                <a:cs typeface="Courier New"/>
              </a:rPr>
              <a:t>)</a:t>
            </a:r>
          </a:p>
          <a:p>
            <a:pPr>
              <a:buNone/>
            </a:pPr>
            <a:r>
              <a:rPr lang="en-US" sz="1400" dirty="0" smtClean="0">
                <a:latin typeface="Courier New"/>
                <a:cs typeface="Courier New"/>
              </a:rPr>
              <a:t>   {</a:t>
            </a:r>
          </a:p>
          <a:p>
            <a:pPr>
              <a:buNone/>
            </a:pPr>
            <a:r>
              <a:rPr lang="en-US" sz="1400" dirty="0" smtClean="0">
                <a:latin typeface="Courier New"/>
                <a:cs typeface="Courier New"/>
              </a:rPr>
              <a:t>      </a:t>
            </a:r>
            <a:r>
              <a:rPr lang="en-US" sz="1400" b="1" dirty="0" smtClean="0">
                <a:solidFill>
                  <a:srgbClr val="00B050"/>
                </a:solidFill>
                <a:latin typeface="Courier New"/>
                <a:cs typeface="Courier New"/>
              </a:rPr>
              <a:t>Grade[]</a:t>
            </a:r>
            <a:r>
              <a:rPr lang="en-US" sz="1400" dirty="0" smtClean="0">
                <a:latin typeface="Courier New"/>
                <a:cs typeface="Courier New"/>
              </a:rPr>
              <a:t> grades =</a:t>
            </a:r>
          </a:p>
          <a:p>
            <a:pPr>
              <a:buNone/>
            </a:pPr>
            <a:r>
              <a:rPr lang="en-US" sz="1400" dirty="0" smtClean="0">
                <a:latin typeface="Courier New"/>
                <a:cs typeface="Courier New"/>
              </a:rPr>
              <a:t>      </a:t>
            </a:r>
            <a:r>
              <a:rPr lang="en-US" sz="1400" b="1" dirty="0" smtClean="0">
                <a:solidFill>
                  <a:srgbClr val="00B050"/>
                </a:solidFill>
                <a:latin typeface="Courier New"/>
                <a:cs typeface="Courier New"/>
              </a:rPr>
              <a:t>{</a:t>
            </a:r>
          </a:p>
          <a:p>
            <a:pPr>
              <a:buNone/>
            </a:pPr>
            <a:r>
              <a:rPr lang="en-US" sz="1400" dirty="0" smtClean="0">
                <a:latin typeface="Courier New"/>
                <a:cs typeface="Courier New"/>
              </a:rPr>
              <a:t>         </a:t>
            </a:r>
            <a:r>
              <a:rPr lang="en-US" sz="1400" b="1" dirty="0" smtClean="0">
                <a:solidFill>
                  <a:srgbClr val="00B050"/>
                </a:solidFill>
                <a:latin typeface="Courier New"/>
                <a:cs typeface="Courier New"/>
              </a:rPr>
              <a:t>new </a:t>
            </a:r>
            <a:r>
              <a:rPr lang="en-US" sz="1400" b="1" dirty="0" err="1" smtClean="0">
                <a:solidFill>
                  <a:srgbClr val="00B050"/>
                </a:solidFill>
                <a:latin typeface="Courier New"/>
                <a:cs typeface="Courier New"/>
              </a:rPr>
              <a:t>Grade("A</a:t>
            </a:r>
            <a:r>
              <a:rPr lang="en-US" sz="1400" b="1" dirty="0" smtClean="0">
                <a:solidFill>
                  <a:srgbClr val="00B050"/>
                </a:solidFill>
                <a:latin typeface="Courier New"/>
                <a:cs typeface="Courier New"/>
              </a:rPr>
              <a:t>", 95), </a:t>
            </a:r>
            <a:r>
              <a:rPr lang="en-US" sz="1400" dirty="0" smtClean="0">
                <a:latin typeface="Courier New"/>
                <a:cs typeface="Courier New"/>
              </a:rPr>
              <a:t>new </a:t>
            </a:r>
            <a:r>
              <a:rPr lang="en-US" sz="1400" dirty="0" err="1" smtClean="0">
                <a:latin typeface="Courier New"/>
                <a:cs typeface="Courier New"/>
              </a:rPr>
              <a:t>Grade("A</a:t>
            </a:r>
            <a:r>
              <a:rPr lang="en-US" sz="1400" dirty="0" smtClean="0">
                <a:latin typeface="Courier New"/>
                <a:cs typeface="Courier New"/>
              </a:rPr>
              <a:t>-", 90),</a:t>
            </a:r>
          </a:p>
          <a:p>
            <a:pPr>
              <a:buNone/>
            </a:pPr>
            <a:r>
              <a:rPr lang="en-US" sz="1400" dirty="0" smtClean="0">
                <a:latin typeface="Courier New"/>
                <a:cs typeface="Courier New"/>
              </a:rPr>
              <a:t>         new </a:t>
            </a:r>
            <a:r>
              <a:rPr lang="en-US" sz="1400" dirty="0" err="1" smtClean="0">
                <a:latin typeface="Courier New"/>
                <a:cs typeface="Courier New"/>
              </a:rPr>
              <a:t>Grade("B</a:t>
            </a:r>
            <a:r>
              <a:rPr lang="en-US" sz="1400" dirty="0" smtClean="0">
                <a:latin typeface="Courier New"/>
                <a:cs typeface="Courier New"/>
              </a:rPr>
              <a:t>+", 87), new </a:t>
            </a:r>
            <a:r>
              <a:rPr lang="en-US" sz="1400" dirty="0" err="1" smtClean="0">
                <a:latin typeface="Courier New"/>
                <a:cs typeface="Courier New"/>
              </a:rPr>
              <a:t>Grade("B</a:t>
            </a:r>
            <a:r>
              <a:rPr lang="en-US" sz="1400" dirty="0" smtClean="0">
                <a:latin typeface="Courier New"/>
                <a:cs typeface="Courier New"/>
              </a:rPr>
              <a:t>", 85), new </a:t>
            </a:r>
            <a:r>
              <a:rPr lang="en-US" sz="1400" dirty="0" err="1" smtClean="0">
                <a:latin typeface="Courier New"/>
                <a:cs typeface="Courier New"/>
              </a:rPr>
              <a:t>Grade("B</a:t>
            </a:r>
            <a:r>
              <a:rPr lang="en-US" sz="1400" dirty="0" smtClean="0">
                <a:latin typeface="Courier New"/>
                <a:cs typeface="Courier New"/>
              </a:rPr>
              <a:t>-", 80),</a:t>
            </a:r>
          </a:p>
          <a:p>
            <a:pPr>
              <a:buNone/>
            </a:pPr>
            <a:r>
              <a:rPr lang="en-US" sz="1400" dirty="0" smtClean="0">
                <a:latin typeface="Courier New"/>
                <a:cs typeface="Courier New"/>
              </a:rPr>
              <a:t>         new </a:t>
            </a:r>
            <a:r>
              <a:rPr lang="en-US" sz="1400" dirty="0" err="1" smtClean="0">
                <a:latin typeface="Courier New"/>
                <a:cs typeface="Courier New"/>
              </a:rPr>
              <a:t>Grade("C</a:t>
            </a:r>
            <a:r>
              <a:rPr lang="en-US" sz="1400" dirty="0" smtClean="0">
                <a:latin typeface="Courier New"/>
                <a:cs typeface="Courier New"/>
              </a:rPr>
              <a:t>+", 77), new </a:t>
            </a:r>
            <a:r>
              <a:rPr lang="en-US" sz="1400" dirty="0" err="1" smtClean="0">
                <a:latin typeface="Courier New"/>
                <a:cs typeface="Courier New"/>
              </a:rPr>
              <a:t>Grade("C</a:t>
            </a:r>
            <a:r>
              <a:rPr lang="en-US" sz="1400" dirty="0" smtClean="0">
                <a:latin typeface="Courier New"/>
                <a:cs typeface="Courier New"/>
              </a:rPr>
              <a:t>", 75), new </a:t>
            </a:r>
            <a:r>
              <a:rPr lang="en-US" sz="1400" dirty="0" err="1" smtClean="0">
                <a:latin typeface="Courier New"/>
                <a:cs typeface="Courier New"/>
              </a:rPr>
              <a:t>Grade("C</a:t>
            </a:r>
            <a:r>
              <a:rPr lang="en-US" sz="1400" dirty="0" smtClean="0">
                <a:latin typeface="Courier New"/>
                <a:cs typeface="Courier New"/>
              </a:rPr>
              <a:t>-", 70),</a:t>
            </a:r>
          </a:p>
          <a:p>
            <a:pPr>
              <a:buNone/>
            </a:pPr>
            <a:r>
              <a:rPr lang="en-US" sz="1400" dirty="0" smtClean="0">
                <a:latin typeface="Courier New"/>
                <a:cs typeface="Courier New"/>
              </a:rPr>
              <a:t>         new </a:t>
            </a:r>
            <a:r>
              <a:rPr lang="en-US" sz="1400" dirty="0" err="1" smtClean="0">
                <a:latin typeface="Courier New"/>
                <a:cs typeface="Courier New"/>
              </a:rPr>
              <a:t>Grade("D</a:t>
            </a:r>
            <a:r>
              <a:rPr lang="en-US" sz="1400" dirty="0" smtClean="0">
                <a:latin typeface="Courier New"/>
                <a:cs typeface="Courier New"/>
              </a:rPr>
              <a:t>+", 67), new </a:t>
            </a:r>
            <a:r>
              <a:rPr lang="en-US" sz="1400" dirty="0" err="1" smtClean="0">
                <a:latin typeface="Courier New"/>
                <a:cs typeface="Courier New"/>
              </a:rPr>
              <a:t>Grade("D</a:t>
            </a:r>
            <a:r>
              <a:rPr lang="en-US" sz="1400" dirty="0" smtClean="0">
                <a:latin typeface="Courier New"/>
                <a:cs typeface="Courier New"/>
              </a:rPr>
              <a:t>", 65), new </a:t>
            </a:r>
            <a:r>
              <a:rPr lang="en-US" sz="1400" dirty="0" err="1" smtClean="0">
                <a:latin typeface="Courier New"/>
                <a:cs typeface="Courier New"/>
              </a:rPr>
              <a:t>Grade("D</a:t>
            </a:r>
            <a:r>
              <a:rPr lang="en-US" sz="1400" dirty="0" smtClean="0">
                <a:latin typeface="Courier New"/>
                <a:cs typeface="Courier New"/>
              </a:rPr>
              <a:t>-", 60),</a:t>
            </a:r>
          </a:p>
          <a:p>
            <a:pPr>
              <a:buNone/>
            </a:pPr>
            <a:r>
              <a:rPr lang="en-US" sz="1400" dirty="0" smtClean="0">
                <a:latin typeface="Courier New"/>
                <a:cs typeface="Courier New"/>
              </a:rPr>
              <a:t>         new </a:t>
            </a:r>
            <a:r>
              <a:rPr lang="en-US" sz="1400" dirty="0" err="1" smtClean="0">
                <a:latin typeface="Courier New"/>
                <a:cs typeface="Courier New"/>
              </a:rPr>
              <a:t>Grade("F</a:t>
            </a:r>
            <a:r>
              <a:rPr lang="en-US" sz="1400" dirty="0" smtClean="0">
                <a:latin typeface="Courier New"/>
                <a:cs typeface="Courier New"/>
              </a:rPr>
              <a:t>", 0)</a:t>
            </a:r>
          </a:p>
          <a:p>
            <a:pPr>
              <a:buNone/>
            </a:pPr>
            <a:r>
              <a:rPr lang="en-US" sz="1400" dirty="0" smtClean="0">
                <a:latin typeface="Courier New"/>
                <a:cs typeface="Courier New"/>
              </a:rPr>
              <a:t>      </a:t>
            </a:r>
            <a:r>
              <a:rPr lang="en-US" sz="1400" b="1" dirty="0" smtClean="0">
                <a:solidFill>
                  <a:srgbClr val="00B050"/>
                </a:solidFill>
                <a:latin typeface="Courier New"/>
                <a:cs typeface="Courier New"/>
              </a:rPr>
              <a:t>}</a:t>
            </a:r>
            <a:r>
              <a:rPr lang="en-US" sz="1400" dirty="0" smtClean="0">
                <a:latin typeface="Courier New"/>
                <a:cs typeface="Courier New"/>
              </a:rPr>
              <a:t>;</a:t>
            </a:r>
          </a:p>
          <a:p>
            <a:pPr>
              <a:buNone/>
            </a:pPr>
            <a:endParaRPr lang="en-US" sz="1400" dirty="0" smtClean="0">
              <a:latin typeface="Courier New"/>
              <a:cs typeface="Courier New"/>
            </a:endParaRPr>
          </a:p>
          <a:p>
            <a:pPr>
              <a:buNone/>
            </a:pPr>
            <a:r>
              <a:rPr lang="en-US" sz="1400" dirty="0" smtClean="0">
                <a:latin typeface="Courier New"/>
                <a:cs typeface="Courier New"/>
              </a:rPr>
              <a:t>      </a:t>
            </a:r>
            <a:r>
              <a:rPr lang="en-US" sz="1400" dirty="0" err="1" smtClean="0">
                <a:latin typeface="Courier New"/>
                <a:cs typeface="Courier New"/>
              </a:rPr>
              <a:t>System.out.println</a:t>
            </a:r>
            <a:r>
              <a:rPr lang="en-US" sz="1400" dirty="0" smtClean="0">
                <a:latin typeface="Courier New"/>
                <a:cs typeface="Courier New"/>
              </a:rPr>
              <a:t>("The first grade = " + </a:t>
            </a:r>
            <a:r>
              <a:rPr lang="en-US" sz="1400" b="1" u="sng" dirty="0" smtClean="0">
                <a:solidFill>
                  <a:srgbClr val="00B050"/>
                </a:solidFill>
                <a:latin typeface="Courier New"/>
                <a:cs typeface="Courier New"/>
              </a:rPr>
              <a:t>grades[0].</a:t>
            </a:r>
            <a:r>
              <a:rPr lang="en-US" sz="1400" b="1" u="sng" dirty="0" err="1" smtClean="0">
                <a:solidFill>
                  <a:srgbClr val="00B050"/>
                </a:solidFill>
                <a:latin typeface="Courier New"/>
                <a:cs typeface="Courier New"/>
              </a:rPr>
              <a:t>getName</a:t>
            </a:r>
            <a:r>
              <a:rPr lang="en-US" sz="1400" b="1" u="sng" dirty="0" smtClean="0">
                <a:solidFill>
                  <a:srgbClr val="00B050"/>
                </a:solidFill>
                <a:latin typeface="Courier New"/>
                <a:cs typeface="Courier New"/>
              </a:rPr>
              <a:t>()</a:t>
            </a:r>
            <a:r>
              <a:rPr lang="en-US" sz="1400" dirty="0" smtClean="0">
                <a:latin typeface="Courier New"/>
                <a:cs typeface="Courier New"/>
              </a:rPr>
              <a:t>);</a:t>
            </a:r>
          </a:p>
          <a:p>
            <a:pPr>
              <a:buNone/>
            </a:pPr>
            <a:endParaRPr lang="en-US" sz="1400" dirty="0" smtClean="0">
              <a:latin typeface="Courier New"/>
              <a:cs typeface="Courier New"/>
            </a:endParaRPr>
          </a:p>
          <a:p>
            <a:pPr>
              <a:buNone/>
            </a:pPr>
            <a:r>
              <a:rPr lang="en-US" sz="1400" dirty="0" smtClean="0">
                <a:latin typeface="Courier New"/>
                <a:cs typeface="Courier New"/>
              </a:rPr>
              <a:t>      for (Grade </a:t>
            </a:r>
            <a:r>
              <a:rPr lang="en-US" sz="1400" dirty="0" err="1" smtClean="0">
                <a:latin typeface="Courier New"/>
                <a:cs typeface="Courier New"/>
              </a:rPr>
              <a:t>letterGrade</a:t>
            </a:r>
            <a:r>
              <a:rPr lang="en-US" sz="1400" dirty="0" smtClean="0">
                <a:latin typeface="Courier New"/>
                <a:cs typeface="Courier New"/>
              </a:rPr>
              <a:t> : grades)  // data type of </a:t>
            </a:r>
            <a:r>
              <a:rPr lang="en-US" sz="1400" dirty="0" err="1" smtClean="0">
                <a:latin typeface="Courier New"/>
                <a:cs typeface="Courier New"/>
              </a:rPr>
              <a:t>letterGrade</a:t>
            </a:r>
            <a:r>
              <a:rPr lang="en-US" sz="1400" dirty="0" smtClean="0">
                <a:latin typeface="Courier New"/>
                <a:cs typeface="Courier New"/>
              </a:rPr>
              <a:t>?</a:t>
            </a:r>
          </a:p>
          <a:p>
            <a:pPr>
              <a:buNone/>
            </a:pPr>
            <a:r>
              <a:rPr lang="en-US" sz="1400" dirty="0" smtClean="0">
                <a:latin typeface="Courier New"/>
                <a:cs typeface="Courier New"/>
              </a:rPr>
              <a:t>         </a:t>
            </a:r>
            <a:r>
              <a:rPr lang="en-US" sz="1400" dirty="0" err="1" smtClean="0">
                <a:latin typeface="Courier New"/>
                <a:cs typeface="Courier New"/>
              </a:rPr>
              <a:t>System.out.println(letterGrade</a:t>
            </a:r>
            <a:r>
              <a:rPr lang="en-US" sz="1400" dirty="0" smtClean="0">
                <a:latin typeface="Courier New"/>
                <a:cs typeface="Courier New"/>
              </a:rPr>
              <a:t>);</a:t>
            </a:r>
          </a:p>
          <a:p>
            <a:pPr>
              <a:buNone/>
            </a:pPr>
            <a:r>
              <a:rPr lang="en-US" sz="1400" dirty="0" smtClean="0">
                <a:latin typeface="Courier New"/>
                <a:cs typeface="Courier New"/>
              </a:rPr>
              <a:t>   }</a:t>
            </a:r>
          </a:p>
          <a:p>
            <a:pPr>
              <a:buNone/>
            </a:pPr>
            <a:r>
              <a:rPr lang="en-US" sz="1400" dirty="0" smtClean="0">
                <a:latin typeface="Courier New"/>
                <a:cs typeface="Courier New"/>
              </a:rPr>
              <a:t>}</a:t>
            </a:r>
          </a:p>
          <a:p>
            <a:pPr>
              <a:buNone/>
            </a:pPr>
            <a:r>
              <a:rPr lang="en-US" sz="1400" dirty="0" smtClean="0">
                <a:latin typeface="Courier New"/>
                <a:cs typeface="Courier New"/>
              </a:rPr>
              <a:t>		</a:t>
            </a:r>
          </a:p>
          <a:p>
            <a:pPr>
              <a:buNone/>
            </a:pPr>
            <a:endParaRPr lang="en-US" sz="1400" dirty="0" smtClean="0">
              <a:latin typeface="Courier New"/>
              <a:cs typeface="Courier New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7 - </a:t>
            </a:r>
            <a:fld id="{90994C07-E970-A243-9601-A1D642E986EC}" type="slidenum">
              <a:rPr lang="en-US" smtClean="0"/>
              <a:pPr/>
              <a:t>62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415456" y="1332186"/>
            <a:ext cx="1272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922" y="274638"/>
            <a:ext cx="8694229" cy="608171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400" dirty="0" smtClean="0">
                <a:latin typeface="Courier New"/>
                <a:cs typeface="Courier New"/>
              </a:rPr>
              <a:t>public class Grade</a:t>
            </a:r>
          </a:p>
          <a:p>
            <a:pPr>
              <a:buNone/>
            </a:pPr>
            <a:r>
              <a:rPr lang="en-US" sz="1400" dirty="0" smtClean="0">
                <a:latin typeface="Courier New"/>
                <a:cs typeface="Courier New"/>
              </a:rPr>
              <a:t>{</a:t>
            </a:r>
          </a:p>
          <a:p>
            <a:pPr>
              <a:buNone/>
            </a:pPr>
            <a:r>
              <a:rPr lang="en-US" sz="1400" dirty="0" smtClean="0">
                <a:latin typeface="Courier New"/>
                <a:cs typeface="Courier New"/>
              </a:rPr>
              <a:t>   private String name;</a:t>
            </a:r>
          </a:p>
          <a:p>
            <a:pPr>
              <a:buNone/>
            </a:pPr>
            <a:r>
              <a:rPr lang="en-US" sz="1400" dirty="0" smtClean="0">
                <a:latin typeface="Courier New"/>
                <a:cs typeface="Courier New"/>
              </a:rPr>
              <a:t>   private </a:t>
            </a:r>
            <a:r>
              <a:rPr lang="en-US" sz="1400" dirty="0" err="1" smtClean="0">
                <a:latin typeface="Courier New"/>
                <a:cs typeface="Courier New"/>
              </a:rPr>
              <a:t>int</a:t>
            </a:r>
            <a:r>
              <a:rPr lang="en-US" sz="1400" dirty="0" smtClean="0">
                <a:latin typeface="Courier New"/>
                <a:cs typeface="Courier New"/>
              </a:rPr>
              <a:t> </a:t>
            </a:r>
            <a:r>
              <a:rPr lang="en-US" sz="1400" dirty="0" err="1" smtClean="0">
                <a:latin typeface="Courier New"/>
                <a:cs typeface="Courier New"/>
              </a:rPr>
              <a:t>lowerBound</a:t>
            </a:r>
            <a:r>
              <a:rPr lang="en-US" sz="1400" dirty="0" smtClean="0">
                <a:latin typeface="Courier New"/>
                <a:cs typeface="Courier New"/>
              </a:rPr>
              <a:t>;</a:t>
            </a:r>
          </a:p>
          <a:p>
            <a:pPr>
              <a:buNone/>
            </a:pPr>
            <a:endParaRPr lang="en-US" sz="1400" dirty="0" smtClean="0">
              <a:latin typeface="Courier New"/>
              <a:cs typeface="Courier New"/>
            </a:endParaRPr>
          </a:p>
          <a:p>
            <a:pPr>
              <a:buNone/>
            </a:pPr>
            <a:r>
              <a:rPr lang="en-US" sz="1400" dirty="0" smtClean="0">
                <a:latin typeface="Courier New"/>
                <a:cs typeface="Courier New"/>
              </a:rPr>
              <a:t>   public Grade(String grade, </a:t>
            </a:r>
            <a:r>
              <a:rPr lang="en-US" sz="1400" dirty="0" err="1" smtClean="0">
                <a:latin typeface="Courier New"/>
                <a:cs typeface="Courier New"/>
              </a:rPr>
              <a:t>int</a:t>
            </a:r>
            <a:r>
              <a:rPr lang="en-US" sz="1400" dirty="0" smtClean="0">
                <a:latin typeface="Courier New"/>
                <a:cs typeface="Courier New"/>
              </a:rPr>
              <a:t> cutoff)</a:t>
            </a:r>
          </a:p>
          <a:p>
            <a:pPr>
              <a:buNone/>
            </a:pPr>
            <a:r>
              <a:rPr lang="en-US" sz="1400" dirty="0" smtClean="0">
                <a:latin typeface="Courier New"/>
                <a:cs typeface="Courier New"/>
              </a:rPr>
              <a:t>   {</a:t>
            </a:r>
          </a:p>
          <a:p>
            <a:pPr>
              <a:buNone/>
            </a:pPr>
            <a:r>
              <a:rPr lang="en-US" sz="1400" dirty="0" smtClean="0">
                <a:latin typeface="Courier New"/>
                <a:cs typeface="Courier New"/>
              </a:rPr>
              <a:t>      name = grade;</a:t>
            </a:r>
          </a:p>
          <a:p>
            <a:pPr>
              <a:buNone/>
            </a:pPr>
            <a:r>
              <a:rPr lang="en-US" sz="1400" dirty="0" smtClean="0">
                <a:latin typeface="Courier New"/>
                <a:cs typeface="Courier New"/>
              </a:rPr>
              <a:t>      </a:t>
            </a:r>
            <a:r>
              <a:rPr lang="en-US" sz="1400" dirty="0" err="1" smtClean="0">
                <a:latin typeface="Courier New"/>
                <a:cs typeface="Courier New"/>
              </a:rPr>
              <a:t>lowerBound</a:t>
            </a:r>
            <a:r>
              <a:rPr lang="en-US" sz="1400" dirty="0" smtClean="0">
                <a:latin typeface="Courier New"/>
                <a:cs typeface="Courier New"/>
              </a:rPr>
              <a:t> = cutoff;</a:t>
            </a:r>
          </a:p>
          <a:p>
            <a:pPr>
              <a:buNone/>
            </a:pPr>
            <a:r>
              <a:rPr lang="en-US" sz="1400" dirty="0" smtClean="0">
                <a:latin typeface="Courier New"/>
                <a:cs typeface="Courier New"/>
              </a:rPr>
              <a:t>   }</a:t>
            </a:r>
          </a:p>
          <a:p>
            <a:pPr>
              <a:buNone/>
            </a:pPr>
            <a:endParaRPr lang="en-US" sz="1400" dirty="0" smtClean="0">
              <a:latin typeface="Courier New"/>
              <a:cs typeface="Courier New"/>
            </a:endParaRPr>
          </a:p>
          <a:p>
            <a:pPr>
              <a:buNone/>
            </a:pPr>
            <a:r>
              <a:rPr lang="en-US" sz="1400" dirty="0" smtClean="0">
                <a:latin typeface="Courier New"/>
                <a:cs typeface="Courier New"/>
              </a:rPr>
              <a:t>   public String </a:t>
            </a:r>
            <a:r>
              <a:rPr lang="en-US" sz="1400" dirty="0" err="1" smtClean="0">
                <a:latin typeface="Courier New"/>
                <a:cs typeface="Courier New"/>
              </a:rPr>
              <a:t>toString</a:t>
            </a:r>
            <a:r>
              <a:rPr lang="en-US" sz="1400" dirty="0" smtClean="0">
                <a:latin typeface="Courier New"/>
                <a:cs typeface="Courier New"/>
              </a:rPr>
              <a:t>()</a:t>
            </a:r>
          </a:p>
          <a:p>
            <a:pPr>
              <a:buNone/>
            </a:pPr>
            <a:r>
              <a:rPr lang="en-US" sz="1400" dirty="0" smtClean="0">
                <a:latin typeface="Courier New"/>
                <a:cs typeface="Courier New"/>
              </a:rPr>
              <a:t>   {</a:t>
            </a:r>
          </a:p>
          <a:p>
            <a:pPr>
              <a:buNone/>
            </a:pPr>
            <a:r>
              <a:rPr lang="en-US" sz="1400" dirty="0" smtClean="0">
                <a:latin typeface="Courier New"/>
                <a:cs typeface="Courier New"/>
              </a:rPr>
              <a:t>      return name + "\</a:t>
            </a:r>
            <a:r>
              <a:rPr lang="en-US" sz="1400" dirty="0" err="1" smtClean="0">
                <a:latin typeface="Courier New"/>
                <a:cs typeface="Courier New"/>
              </a:rPr>
              <a:t>t</a:t>
            </a:r>
            <a:r>
              <a:rPr lang="en-US" sz="1400" dirty="0" smtClean="0">
                <a:latin typeface="Courier New"/>
                <a:cs typeface="Courier New"/>
              </a:rPr>
              <a:t>" + </a:t>
            </a:r>
            <a:r>
              <a:rPr lang="en-US" sz="1400" dirty="0" err="1" smtClean="0">
                <a:latin typeface="Courier New"/>
                <a:cs typeface="Courier New"/>
              </a:rPr>
              <a:t>lowerBound</a:t>
            </a:r>
            <a:r>
              <a:rPr lang="en-US" sz="1400" dirty="0" smtClean="0">
                <a:latin typeface="Courier New"/>
                <a:cs typeface="Courier New"/>
              </a:rPr>
              <a:t>;</a:t>
            </a:r>
          </a:p>
          <a:p>
            <a:pPr>
              <a:buNone/>
            </a:pPr>
            <a:r>
              <a:rPr lang="en-US" sz="1400" dirty="0" smtClean="0">
                <a:latin typeface="Courier New"/>
                <a:cs typeface="Courier New"/>
              </a:rPr>
              <a:t>   }		</a:t>
            </a:r>
          </a:p>
          <a:p>
            <a:pPr>
              <a:buNone/>
            </a:pPr>
            <a:endParaRPr lang="en-US" sz="1400" dirty="0" smtClean="0">
              <a:latin typeface="Courier New"/>
              <a:cs typeface="Courier New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7 - </a:t>
            </a:r>
            <a:fld id="{90994C07-E970-A243-9601-A1D642E986EC}" type="slidenum">
              <a:rPr lang="en-US" smtClean="0"/>
              <a:pPr/>
              <a:t>63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922" y="274638"/>
            <a:ext cx="8694229" cy="608171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400" dirty="0" smtClean="0">
                <a:latin typeface="Courier New"/>
                <a:cs typeface="Courier New"/>
              </a:rPr>
              <a:t>   public void </a:t>
            </a:r>
            <a:r>
              <a:rPr lang="en-US" sz="1400" dirty="0" err="1" smtClean="0">
                <a:latin typeface="Courier New"/>
                <a:cs typeface="Courier New"/>
              </a:rPr>
              <a:t>setName</a:t>
            </a:r>
            <a:r>
              <a:rPr lang="en-US" sz="1400" dirty="0" smtClean="0">
                <a:latin typeface="Courier New"/>
                <a:cs typeface="Courier New"/>
              </a:rPr>
              <a:t>(String grade)</a:t>
            </a:r>
          </a:p>
          <a:p>
            <a:pPr>
              <a:buNone/>
            </a:pPr>
            <a:r>
              <a:rPr lang="en-US" sz="1400" dirty="0" smtClean="0">
                <a:latin typeface="Courier New"/>
                <a:cs typeface="Courier New"/>
              </a:rPr>
              <a:t>   {</a:t>
            </a:r>
          </a:p>
          <a:p>
            <a:pPr>
              <a:buNone/>
            </a:pPr>
            <a:r>
              <a:rPr lang="en-US" sz="1400" dirty="0" smtClean="0">
                <a:latin typeface="Courier New"/>
                <a:cs typeface="Courier New"/>
              </a:rPr>
              <a:t>      name = grade;</a:t>
            </a:r>
          </a:p>
          <a:p>
            <a:pPr>
              <a:buNone/>
            </a:pPr>
            <a:r>
              <a:rPr lang="en-US" sz="1400" dirty="0" smtClean="0">
                <a:latin typeface="Courier New"/>
                <a:cs typeface="Courier New"/>
              </a:rPr>
              <a:t>   }</a:t>
            </a:r>
          </a:p>
          <a:p>
            <a:pPr>
              <a:buNone/>
            </a:pPr>
            <a:endParaRPr lang="en-US" sz="1400" dirty="0" smtClean="0">
              <a:latin typeface="Courier New"/>
              <a:cs typeface="Courier New"/>
            </a:endParaRPr>
          </a:p>
          <a:p>
            <a:pPr>
              <a:buNone/>
            </a:pPr>
            <a:r>
              <a:rPr lang="en-US" sz="1400" dirty="0" smtClean="0">
                <a:latin typeface="Courier New"/>
                <a:cs typeface="Courier New"/>
              </a:rPr>
              <a:t>   public void </a:t>
            </a:r>
            <a:r>
              <a:rPr lang="en-US" sz="1400" dirty="0" err="1" smtClean="0">
                <a:latin typeface="Courier New"/>
                <a:cs typeface="Courier New"/>
              </a:rPr>
              <a:t>setLowerBound</a:t>
            </a:r>
            <a:r>
              <a:rPr lang="en-US" sz="1400" dirty="0" smtClean="0">
                <a:latin typeface="Courier New"/>
                <a:cs typeface="Courier New"/>
              </a:rPr>
              <a:t>(</a:t>
            </a:r>
            <a:r>
              <a:rPr lang="en-US" sz="1400" dirty="0" err="1" smtClean="0">
                <a:latin typeface="Courier New"/>
                <a:cs typeface="Courier New"/>
              </a:rPr>
              <a:t>int</a:t>
            </a:r>
            <a:r>
              <a:rPr lang="en-US" sz="1400" dirty="0" smtClean="0">
                <a:latin typeface="Courier New"/>
                <a:cs typeface="Courier New"/>
              </a:rPr>
              <a:t> cutoff)</a:t>
            </a:r>
          </a:p>
          <a:p>
            <a:pPr>
              <a:buNone/>
            </a:pPr>
            <a:r>
              <a:rPr lang="en-US" sz="1400" dirty="0" smtClean="0">
                <a:latin typeface="Courier New"/>
                <a:cs typeface="Courier New"/>
              </a:rPr>
              <a:t>   {</a:t>
            </a:r>
          </a:p>
          <a:p>
            <a:pPr>
              <a:buNone/>
            </a:pPr>
            <a:r>
              <a:rPr lang="en-US" sz="1400" dirty="0" smtClean="0">
                <a:latin typeface="Courier New"/>
                <a:cs typeface="Courier New"/>
              </a:rPr>
              <a:t>      </a:t>
            </a:r>
            <a:r>
              <a:rPr lang="en-US" sz="1400" dirty="0" err="1" smtClean="0">
                <a:latin typeface="Courier New"/>
                <a:cs typeface="Courier New"/>
              </a:rPr>
              <a:t>lowerBound</a:t>
            </a:r>
            <a:r>
              <a:rPr lang="en-US" sz="1400" dirty="0" smtClean="0">
                <a:latin typeface="Courier New"/>
                <a:cs typeface="Courier New"/>
              </a:rPr>
              <a:t> = cutoff;</a:t>
            </a:r>
          </a:p>
          <a:p>
            <a:pPr>
              <a:buNone/>
            </a:pPr>
            <a:r>
              <a:rPr lang="en-US" sz="1400" dirty="0" smtClean="0">
                <a:latin typeface="Courier New"/>
                <a:cs typeface="Courier New"/>
              </a:rPr>
              <a:t>   }</a:t>
            </a:r>
          </a:p>
          <a:p>
            <a:pPr>
              <a:buNone/>
            </a:pPr>
            <a:endParaRPr lang="en-US" sz="1400" dirty="0" smtClean="0">
              <a:latin typeface="Courier New"/>
              <a:cs typeface="Courier New"/>
            </a:endParaRPr>
          </a:p>
          <a:p>
            <a:pPr>
              <a:buNone/>
            </a:pPr>
            <a:r>
              <a:rPr lang="en-US" sz="1400" dirty="0" smtClean="0">
                <a:latin typeface="Courier New"/>
                <a:cs typeface="Courier New"/>
              </a:rPr>
              <a:t>   public String </a:t>
            </a:r>
            <a:r>
              <a:rPr lang="en-US" sz="1400" dirty="0" err="1" smtClean="0">
                <a:latin typeface="Courier New"/>
                <a:cs typeface="Courier New"/>
              </a:rPr>
              <a:t>getName</a:t>
            </a:r>
            <a:r>
              <a:rPr lang="en-US" sz="1400" dirty="0" smtClean="0">
                <a:latin typeface="Courier New"/>
                <a:cs typeface="Courier New"/>
              </a:rPr>
              <a:t>()</a:t>
            </a:r>
          </a:p>
          <a:p>
            <a:pPr>
              <a:buNone/>
            </a:pPr>
            <a:r>
              <a:rPr lang="en-US" sz="1400" dirty="0" smtClean="0">
                <a:latin typeface="Courier New"/>
                <a:cs typeface="Courier New"/>
              </a:rPr>
              <a:t>   {</a:t>
            </a:r>
          </a:p>
          <a:p>
            <a:pPr>
              <a:buNone/>
            </a:pPr>
            <a:r>
              <a:rPr lang="en-US" sz="1400" dirty="0" smtClean="0">
                <a:latin typeface="Courier New"/>
                <a:cs typeface="Courier New"/>
              </a:rPr>
              <a:t>      return name;</a:t>
            </a:r>
          </a:p>
          <a:p>
            <a:pPr>
              <a:buNone/>
            </a:pPr>
            <a:r>
              <a:rPr lang="en-US" sz="1400" dirty="0" smtClean="0">
                <a:latin typeface="Courier New"/>
                <a:cs typeface="Courier New"/>
              </a:rPr>
              <a:t>   }</a:t>
            </a:r>
          </a:p>
          <a:p>
            <a:pPr>
              <a:buNone/>
            </a:pPr>
            <a:endParaRPr lang="en-US" sz="1400" dirty="0" smtClean="0">
              <a:latin typeface="Courier New"/>
              <a:cs typeface="Courier New"/>
            </a:endParaRPr>
          </a:p>
          <a:p>
            <a:pPr>
              <a:buNone/>
            </a:pPr>
            <a:r>
              <a:rPr lang="en-US" sz="1400" dirty="0" smtClean="0">
                <a:latin typeface="Courier New"/>
                <a:cs typeface="Courier New"/>
              </a:rPr>
              <a:t>   public </a:t>
            </a:r>
            <a:r>
              <a:rPr lang="en-US" sz="1400" dirty="0" err="1" smtClean="0">
                <a:latin typeface="Courier New"/>
                <a:cs typeface="Courier New"/>
              </a:rPr>
              <a:t>int</a:t>
            </a:r>
            <a:r>
              <a:rPr lang="en-US" sz="1400" dirty="0" smtClean="0">
                <a:latin typeface="Courier New"/>
                <a:cs typeface="Courier New"/>
              </a:rPr>
              <a:t> </a:t>
            </a:r>
            <a:r>
              <a:rPr lang="en-US" sz="1400" dirty="0" err="1" smtClean="0">
                <a:latin typeface="Courier New"/>
                <a:cs typeface="Courier New"/>
              </a:rPr>
              <a:t>getLowerBound</a:t>
            </a:r>
            <a:r>
              <a:rPr lang="en-US" sz="1400" dirty="0" smtClean="0">
                <a:latin typeface="Courier New"/>
                <a:cs typeface="Courier New"/>
              </a:rPr>
              <a:t>()</a:t>
            </a:r>
          </a:p>
          <a:p>
            <a:pPr>
              <a:buNone/>
            </a:pPr>
            <a:r>
              <a:rPr lang="en-US" sz="1400" dirty="0" smtClean="0">
                <a:latin typeface="Courier New"/>
                <a:cs typeface="Courier New"/>
              </a:rPr>
              <a:t>   {</a:t>
            </a:r>
          </a:p>
          <a:p>
            <a:pPr>
              <a:buNone/>
            </a:pPr>
            <a:r>
              <a:rPr lang="en-US" sz="1400" dirty="0" smtClean="0">
                <a:latin typeface="Courier New"/>
                <a:cs typeface="Courier New"/>
              </a:rPr>
              <a:t>      return </a:t>
            </a:r>
            <a:r>
              <a:rPr lang="en-US" sz="1400" dirty="0" err="1" smtClean="0">
                <a:latin typeface="Courier New"/>
                <a:cs typeface="Courier New"/>
              </a:rPr>
              <a:t>lowerBound</a:t>
            </a:r>
            <a:r>
              <a:rPr lang="en-US" sz="1400" dirty="0" smtClean="0">
                <a:latin typeface="Courier New"/>
                <a:cs typeface="Courier New"/>
              </a:rPr>
              <a:t>;</a:t>
            </a:r>
          </a:p>
          <a:p>
            <a:pPr>
              <a:buNone/>
            </a:pPr>
            <a:r>
              <a:rPr lang="en-US" sz="1400" dirty="0" smtClean="0">
                <a:latin typeface="Courier New"/>
                <a:cs typeface="Courier New"/>
              </a:rPr>
              <a:t>   }</a:t>
            </a:r>
          </a:p>
          <a:p>
            <a:pPr>
              <a:buNone/>
            </a:pPr>
            <a:r>
              <a:rPr lang="en-US" sz="1400" dirty="0" smtClean="0">
                <a:latin typeface="Courier New"/>
                <a:cs typeface="Courier New"/>
              </a:rPr>
              <a:t>}		</a:t>
            </a:r>
          </a:p>
          <a:p>
            <a:pPr>
              <a:buNone/>
            </a:pPr>
            <a:endParaRPr lang="en-US" sz="1400" dirty="0" smtClean="0">
              <a:latin typeface="Courier New"/>
              <a:cs typeface="Courier New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7 - </a:t>
            </a:r>
            <a:fld id="{90994C07-E970-A243-9601-A1D642E986EC}" type="slidenum">
              <a:rPr lang="en-US" smtClean="0"/>
              <a:pPr/>
              <a:t>64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spcBef>
                <a:spcPts val="600"/>
              </a:spcBef>
            </a:pPr>
            <a:r>
              <a:rPr lang="en-US" dirty="0"/>
              <a:t>Test the above program with </a:t>
            </a:r>
          </a:p>
          <a:p>
            <a:pPr lvl="2">
              <a:spcBef>
                <a:spcPts val="600"/>
              </a:spcBef>
            </a:pPr>
            <a:r>
              <a:rPr lang="en-US" dirty="0">
                <a:hlinkClick r:id="rId3"/>
              </a:rPr>
              <a:t>http://cs.tru.ca/~</a:t>
            </a:r>
            <a:r>
              <a:rPr lang="en-US" dirty="0" smtClean="0">
                <a:hlinkClick r:id="rId3"/>
              </a:rPr>
              <a:t>mlee/comp1130/Fall2016/6. chapter7/Friend.java</a:t>
            </a:r>
            <a:r>
              <a:rPr lang="en-US" dirty="0"/>
              <a:t>.</a:t>
            </a:r>
          </a:p>
          <a:p>
            <a:pPr lvl="2">
              <a:spcBef>
                <a:spcPts val="600"/>
              </a:spcBef>
            </a:pPr>
            <a:r>
              <a:rPr lang="en-US" dirty="0">
                <a:hlinkClick r:id="rId4"/>
              </a:rPr>
              <a:t>http://cs.tru.ca/~</a:t>
            </a:r>
            <a:r>
              <a:rPr lang="en-US" dirty="0" smtClean="0">
                <a:hlinkClick r:id="rId4"/>
              </a:rPr>
              <a:t>mlee/comp1130/Fall2016/6. chapter7/TestArrayFriends.java</a:t>
            </a:r>
            <a:r>
              <a:rPr lang="en-US" dirty="0" smtClean="0"/>
              <a:t>.</a:t>
            </a:r>
          </a:p>
          <a:p>
            <a:pPr lvl="3">
              <a:spcBef>
                <a:spcPts val="600"/>
              </a:spcBef>
            </a:pPr>
            <a:r>
              <a:rPr lang="en-US" dirty="0" smtClean="0"/>
              <a:t>Main in </a:t>
            </a:r>
            <a:r>
              <a:rPr lang="en-US" dirty="0" err="1" smtClean="0"/>
              <a:t>TestArrayFriends</a:t>
            </a:r>
            <a:r>
              <a:rPr lang="en-US" dirty="0" smtClean="0"/>
              <a:t> invokes other </a:t>
            </a:r>
            <a:r>
              <a:rPr lang="en-US" u="sng" dirty="0" smtClean="0"/>
              <a:t>methods in the same class</a:t>
            </a:r>
            <a:r>
              <a:rPr lang="en-US" dirty="0" smtClean="0"/>
              <a:t>. It is not much different from that </a:t>
            </a:r>
            <a:r>
              <a:rPr lang="en-US" dirty="0" err="1" smtClean="0"/>
              <a:t>gcd</a:t>
            </a:r>
            <a:r>
              <a:rPr lang="en-US" dirty="0" smtClean="0"/>
              <a:t>() invokes </a:t>
            </a:r>
            <a:r>
              <a:rPr lang="en-US" dirty="0" err="1" smtClean="0"/>
              <a:t>getSmaller</a:t>
            </a:r>
            <a:r>
              <a:rPr lang="en-US" dirty="0" smtClean="0"/>
              <a:t>() in </a:t>
            </a:r>
            <a:r>
              <a:rPr lang="en-US" dirty="0" err="1" smtClean="0"/>
              <a:t>Util</a:t>
            </a:r>
            <a:r>
              <a:rPr lang="en-US" dirty="0" smtClean="0"/>
              <a:t> in previous examples.</a:t>
            </a:r>
            <a:endParaRPr lang="en-US" dirty="0"/>
          </a:p>
          <a:p>
            <a:pPr lvl="2">
              <a:spcBef>
                <a:spcPts val="600"/>
              </a:spcBef>
            </a:pPr>
            <a:endParaRPr lang="en-US" dirty="0"/>
          </a:p>
          <a:p>
            <a:pPr>
              <a:spcBef>
                <a:spcPts val="600"/>
              </a:spcBef>
            </a:pPr>
            <a:endParaRPr lang="en-US" b="1" dirty="0" smtClean="0">
              <a:solidFill>
                <a:srgbClr val="FF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7</a:t>
            </a:r>
            <a:r>
              <a:rPr lang="en-US" dirty="0" smtClean="0"/>
              <a:t> - </a:t>
            </a:r>
            <a:fld id="{90994C07-E970-A243-9601-A1D642E986EC}" type="slidenum">
              <a:rPr lang="en-US" smtClean="0"/>
              <a:pPr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07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Arrays of Objects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Now let's look at an example that stores a collection of </a:t>
            </a:r>
            <a:r>
              <a:rPr lang="en-US" dirty="0" smtClean="0">
                <a:latin typeface="Courier New"/>
                <a:cs typeface="Courier New"/>
              </a:rPr>
              <a:t>CD</a:t>
            </a:r>
            <a:r>
              <a:rPr lang="en-US" dirty="0" smtClean="0"/>
              <a:t> objects</a:t>
            </a:r>
          </a:p>
          <a:p>
            <a:endParaRPr lang="en-US" dirty="0"/>
          </a:p>
        </p:txBody>
      </p:sp>
      <p:pic>
        <p:nvPicPr>
          <p:cNvPr id="6" name="Picture 5" descr="Fig7.3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9583" y="2562225"/>
            <a:ext cx="4365625" cy="3121025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7 - </a:t>
            </a:r>
            <a:fld id="{90994C07-E970-A243-9601-A1D642E986EC}" type="slidenum">
              <a:rPr lang="en-US" smtClean="0"/>
              <a:pPr/>
              <a:t>66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8135" y="3547772"/>
            <a:ext cx="2200859" cy="114993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322784" y="3117380"/>
            <a:ext cx="12458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Multiplicity</a:t>
            </a:r>
          </a:p>
        </p:txBody>
      </p:sp>
      <p:sp>
        <p:nvSpPr>
          <p:cNvPr id="9" name="Rectangle 8"/>
          <p:cNvSpPr/>
          <p:nvPr/>
        </p:nvSpPr>
        <p:spPr>
          <a:xfrm>
            <a:off x="284921" y="5894685"/>
            <a:ext cx="854735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400" dirty="0" smtClean="0">
                <a:solidFill>
                  <a:srgbClr val="2A2A2A"/>
                </a:solidFill>
                <a:latin typeface="Segoe UI" panose="020B0502040204020203" pitchFamily="34" charset="0"/>
              </a:rPr>
              <a:t>Multiplicity: indicates </a:t>
            </a:r>
            <a:r>
              <a:rPr lang="en-CA" sz="1400" dirty="0">
                <a:solidFill>
                  <a:srgbClr val="2A2A2A"/>
                </a:solidFill>
                <a:latin typeface="Segoe UI" panose="020B0502040204020203" pitchFamily="34" charset="0"/>
              </a:rPr>
              <a:t>how many of the objects at this end can be linked to each object at the other</a:t>
            </a:r>
            <a:endParaRPr lang="en-US" sz="1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UML Class Diagrams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922" y="1253757"/>
            <a:ext cx="8859078" cy="5354862"/>
          </a:xfrm>
        </p:spPr>
        <p:txBody>
          <a:bodyPr>
            <a:normAutofit lnSpcReduction="10000"/>
          </a:bodyPr>
          <a:lstStyle/>
          <a:p>
            <a:r>
              <a:rPr lang="en-US" sz="2700" dirty="0">
                <a:hlinkClick r:id="rId3"/>
              </a:rPr>
              <a:t>https://</a:t>
            </a:r>
            <a:r>
              <a:rPr lang="en-US" sz="2700" dirty="0" smtClean="0">
                <a:hlinkClick r:id="rId3"/>
              </a:rPr>
              <a:t>msdn.microsoft.com/en-us/library/dd409416.aspx</a:t>
            </a:r>
            <a:endParaRPr lang="en-US" sz="2700" dirty="0" smtClean="0"/>
          </a:p>
          <a:p>
            <a:r>
              <a:rPr lang="en-CA" dirty="0" smtClean="0"/>
              <a:t>Multiplicity: </a:t>
            </a:r>
            <a:r>
              <a:rPr lang="en-CA" dirty="0"/>
              <a:t>i</a:t>
            </a:r>
            <a:r>
              <a:rPr lang="en-CA" dirty="0" smtClean="0"/>
              <a:t>ndicates </a:t>
            </a:r>
            <a:r>
              <a:rPr lang="en-CA" dirty="0"/>
              <a:t>how many of the objects at this end can be linked to each object at the </a:t>
            </a:r>
            <a:r>
              <a:rPr lang="en-CA" dirty="0" smtClean="0"/>
              <a:t>other.</a:t>
            </a:r>
          </a:p>
          <a:p>
            <a:pPr lvl="1"/>
            <a:r>
              <a:rPr lang="en-CA" b="1" dirty="0"/>
              <a:t>1</a:t>
            </a:r>
            <a:r>
              <a:rPr lang="en-CA" dirty="0"/>
              <a:t> - this attribute has a single value of the specified Type</a:t>
            </a:r>
            <a:r>
              <a:rPr lang="en-CA" dirty="0" smtClean="0"/>
              <a:t>.</a:t>
            </a:r>
          </a:p>
          <a:p>
            <a:pPr lvl="1"/>
            <a:r>
              <a:rPr lang="en-CA" b="1" dirty="0"/>
              <a:t>0..1</a:t>
            </a:r>
            <a:r>
              <a:rPr lang="en-CA" dirty="0"/>
              <a:t> - this attribute can have a value of </a:t>
            </a:r>
            <a:r>
              <a:rPr lang="en-CA" b="1" dirty="0"/>
              <a:t>null</a:t>
            </a:r>
            <a:r>
              <a:rPr lang="en-CA" dirty="0" smtClean="0"/>
              <a:t>.</a:t>
            </a:r>
          </a:p>
          <a:p>
            <a:pPr lvl="1"/>
            <a:r>
              <a:rPr lang="en-CA" b="1" dirty="0"/>
              <a:t>*</a:t>
            </a:r>
            <a:r>
              <a:rPr lang="en-CA" dirty="0"/>
              <a:t> - this attribute's value is a collection of values</a:t>
            </a:r>
            <a:r>
              <a:rPr lang="en-CA" dirty="0" smtClean="0"/>
              <a:t>.</a:t>
            </a:r>
          </a:p>
          <a:p>
            <a:pPr lvl="1"/>
            <a:r>
              <a:rPr lang="en-CA" b="1" dirty="0"/>
              <a:t>1..*</a:t>
            </a:r>
            <a:r>
              <a:rPr lang="en-CA" dirty="0"/>
              <a:t> - this attribute's value is a collection that contains at least one value</a:t>
            </a:r>
            <a:r>
              <a:rPr lang="en-CA" dirty="0" smtClean="0"/>
              <a:t>.</a:t>
            </a:r>
          </a:p>
          <a:p>
            <a:pPr lvl="1"/>
            <a:r>
              <a:rPr lang="en-CA" i="1" dirty="0"/>
              <a:t>n</a:t>
            </a:r>
            <a:r>
              <a:rPr lang="en-CA" dirty="0"/>
              <a:t> </a:t>
            </a:r>
            <a:r>
              <a:rPr lang="en-CA" b="1" dirty="0"/>
              <a:t>..</a:t>
            </a:r>
            <a:r>
              <a:rPr lang="en-CA" dirty="0"/>
              <a:t> </a:t>
            </a:r>
            <a:r>
              <a:rPr lang="en-CA" i="1" dirty="0"/>
              <a:t>m</a:t>
            </a:r>
            <a:r>
              <a:rPr lang="en-CA" dirty="0"/>
              <a:t> - this attribute's value is a collection that contains between </a:t>
            </a:r>
            <a:r>
              <a:rPr lang="en-CA" i="1" dirty="0"/>
              <a:t>n</a:t>
            </a:r>
            <a:r>
              <a:rPr lang="en-CA" dirty="0"/>
              <a:t> and </a:t>
            </a:r>
            <a:r>
              <a:rPr lang="en-CA" i="1" dirty="0"/>
              <a:t>m</a:t>
            </a:r>
            <a:r>
              <a:rPr lang="en-CA" dirty="0"/>
              <a:t> values.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7 - </a:t>
            </a:r>
            <a:fld id="{90994C07-E970-A243-9601-A1D642E986EC}" type="slidenum">
              <a:rPr lang="en-US" smtClean="0"/>
              <a:pPr/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761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UML Class Diagrams: Multiplicity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7 - </a:t>
            </a:r>
            <a:fld id="{90994C07-E970-A243-9601-A1D642E986EC}" type="slidenum">
              <a:rPr lang="en-US" smtClean="0"/>
              <a:pPr/>
              <a:t>68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26" y="2181705"/>
            <a:ext cx="8776236" cy="31245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307415" y="5969892"/>
            <a:ext cx="46490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www.uml-diagrams.org/multiplicity.html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459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UML Class Diagrams: Multiplicity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7 - </a:t>
            </a:r>
            <a:fld id="{90994C07-E970-A243-9601-A1D642E986EC}" type="slidenum">
              <a:rPr lang="en-US" smtClean="0"/>
              <a:pPr/>
              <a:t>69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9815" y="2339890"/>
            <a:ext cx="6049386" cy="7609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2556" y="4151574"/>
            <a:ext cx="6061308" cy="984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611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US" dirty="0"/>
              <a:t>Arrays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075" tIns="46038" rIns="92075" bIns="46038">
            <a:normAutofit fontScale="92500"/>
          </a:bodyPr>
          <a:lstStyle/>
          <a:p>
            <a:pPr eaLnBrk="1" hangingPunct="1">
              <a:lnSpc>
                <a:spcPct val="110000"/>
              </a:lnSpc>
              <a:spcBef>
                <a:spcPts val="600"/>
              </a:spcBef>
            </a:pPr>
            <a:r>
              <a:rPr lang="en-US" dirty="0"/>
              <a:t>A particular value in an array is referenced using the array name followed by the index in </a:t>
            </a:r>
            <a:r>
              <a:rPr lang="en-US" dirty="0" smtClean="0"/>
              <a:t>square brackets.</a:t>
            </a:r>
          </a:p>
          <a:p>
            <a:pPr eaLnBrk="1" hangingPunct="1">
              <a:lnSpc>
                <a:spcPct val="110000"/>
              </a:lnSpc>
              <a:spcBef>
                <a:spcPts val="600"/>
              </a:spcBef>
            </a:pPr>
            <a:r>
              <a:rPr lang="en-US" dirty="0" smtClean="0"/>
              <a:t>In the previous example, the expression</a:t>
            </a:r>
          </a:p>
          <a:p>
            <a:pPr algn="ctr" eaLnBrk="1" hangingPunct="1">
              <a:lnSpc>
                <a:spcPct val="110000"/>
              </a:lnSpc>
              <a:spcBef>
                <a:spcPts val="600"/>
              </a:spcBef>
              <a:buFontTx/>
              <a:buNone/>
            </a:pPr>
            <a:r>
              <a:rPr lang="en-US" sz="2400" dirty="0" smtClean="0">
                <a:latin typeface="Courier New" pitchFamily="-110" charset="0"/>
              </a:rPr>
              <a:t>scores</a:t>
            </a:r>
            <a:r>
              <a:rPr lang="en-US" sz="2400" b="1" dirty="0" smtClean="0">
                <a:solidFill>
                  <a:srgbClr val="FF0000"/>
                </a:solidFill>
                <a:latin typeface="Courier New" pitchFamily="-110" charset="0"/>
              </a:rPr>
              <a:t>[</a:t>
            </a:r>
            <a:r>
              <a:rPr lang="en-US" sz="2400" dirty="0" smtClean="0">
                <a:latin typeface="Courier New" pitchFamily="-110" charset="0"/>
              </a:rPr>
              <a:t>2</a:t>
            </a:r>
            <a:r>
              <a:rPr lang="en-US" sz="2400" b="1" dirty="0">
                <a:solidFill>
                  <a:srgbClr val="FF0000"/>
                </a:solidFill>
                <a:latin typeface="Courier New" pitchFamily="-110" charset="0"/>
              </a:rPr>
              <a:t>]</a:t>
            </a:r>
          </a:p>
          <a:p>
            <a:pPr eaLnBrk="1" hangingPunct="1">
              <a:lnSpc>
                <a:spcPct val="110000"/>
              </a:lnSpc>
              <a:spcBef>
                <a:spcPts val="600"/>
              </a:spcBef>
              <a:buFontTx/>
              <a:buNone/>
            </a:pPr>
            <a:r>
              <a:rPr lang="en-US" dirty="0"/>
              <a:t>	refers to the value </a:t>
            </a:r>
            <a:r>
              <a:rPr lang="en-US" sz="2400" dirty="0">
                <a:latin typeface="Courier New" pitchFamily="-110" charset="0"/>
              </a:rPr>
              <a:t>94</a:t>
            </a:r>
            <a:r>
              <a:rPr lang="en-US" dirty="0"/>
              <a:t> (the 3rd value in the array</a:t>
            </a:r>
            <a:r>
              <a:rPr lang="en-US" dirty="0" smtClean="0"/>
              <a:t>).</a:t>
            </a:r>
            <a:endParaRPr lang="en-US" dirty="0"/>
          </a:p>
          <a:p>
            <a:pPr eaLnBrk="1" hangingPunct="1">
              <a:lnSpc>
                <a:spcPct val="110000"/>
              </a:lnSpc>
              <a:spcBef>
                <a:spcPts val="600"/>
              </a:spcBef>
            </a:pPr>
            <a:r>
              <a:rPr lang="en-US" dirty="0"/>
              <a:t>That expression represents a place to store a single integer and can be used wherever an integer variable can be </a:t>
            </a:r>
            <a:r>
              <a:rPr lang="en-US" dirty="0" smtClean="0"/>
              <a:t>used. That is </a:t>
            </a:r>
            <a:r>
              <a:rPr lang="en-US" u="sng" dirty="0" smtClean="0">
                <a:solidFill>
                  <a:srgbClr val="0000FF"/>
                </a:solidFill>
              </a:rPr>
              <a:t>elements are variables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7 - </a:t>
            </a:r>
            <a:fld id="{90994C07-E970-A243-9601-A1D642E986EC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922" y="274638"/>
            <a:ext cx="8694229" cy="608171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100" dirty="0" smtClean="0">
                <a:solidFill>
                  <a:srgbClr val="3366FF"/>
                </a:solidFill>
                <a:latin typeface="Courier New"/>
                <a:cs typeface="Courier New"/>
              </a:rPr>
              <a:t>//********************************************************************</a:t>
            </a:r>
          </a:p>
          <a:p>
            <a:pPr>
              <a:buNone/>
            </a:pPr>
            <a:r>
              <a:rPr lang="en-US" sz="1100" dirty="0" smtClean="0">
                <a:solidFill>
                  <a:srgbClr val="3366FF"/>
                </a:solidFill>
                <a:latin typeface="Courier New"/>
                <a:cs typeface="Courier New"/>
              </a:rPr>
              <a:t>//  </a:t>
            </a:r>
            <a:r>
              <a:rPr lang="en-US" sz="1100" dirty="0" err="1" smtClean="0">
                <a:solidFill>
                  <a:srgbClr val="3366FF"/>
                </a:solidFill>
                <a:latin typeface="Courier New"/>
                <a:cs typeface="Courier New"/>
              </a:rPr>
              <a:t>Tunes.java</a:t>
            </a:r>
            <a:r>
              <a:rPr lang="en-US" sz="1100" dirty="0" smtClean="0">
                <a:solidFill>
                  <a:srgbClr val="3366FF"/>
                </a:solidFill>
                <a:latin typeface="Courier New"/>
                <a:cs typeface="Courier New"/>
              </a:rPr>
              <a:t>       Java Foundations</a:t>
            </a:r>
          </a:p>
          <a:p>
            <a:pPr>
              <a:buNone/>
            </a:pPr>
            <a:r>
              <a:rPr lang="en-US" sz="1100" dirty="0" smtClean="0">
                <a:solidFill>
                  <a:srgbClr val="3366FF"/>
                </a:solidFill>
                <a:latin typeface="Courier New"/>
                <a:cs typeface="Courier New"/>
              </a:rPr>
              <a:t>//</a:t>
            </a:r>
          </a:p>
          <a:p>
            <a:pPr>
              <a:buNone/>
            </a:pPr>
            <a:r>
              <a:rPr lang="en-US" sz="1100" dirty="0" smtClean="0">
                <a:solidFill>
                  <a:srgbClr val="3366FF"/>
                </a:solidFill>
                <a:latin typeface="Courier New"/>
                <a:cs typeface="Courier New"/>
              </a:rPr>
              <a:t>//  Demonstrates the use of an array of objects.</a:t>
            </a:r>
          </a:p>
          <a:p>
            <a:pPr>
              <a:buNone/>
            </a:pPr>
            <a:r>
              <a:rPr lang="en-US" sz="1100" dirty="0" smtClean="0">
                <a:solidFill>
                  <a:srgbClr val="3366FF"/>
                </a:solidFill>
                <a:latin typeface="Courier New"/>
                <a:cs typeface="Courier New"/>
              </a:rPr>
              <a:t>//********************************************************************</a:t>
            </a:r>
          </a:p>
          <a:p>
            <a:pPr>
              <a:buNone/>
            </a:pPr>
            <a:endParaRPr lang="en-US" sz="1100" dirty="0" smtClean="0">
              <a:latin typeface="Courier New"/>
              <a:cs typeface="Courier New"/>
            </a:endParaRPr>
          </a:p>
          <a:p>
            <a:pPr>
              <a:buNone/>
            </a:pPr>
            <a:r>
              <a:rPr lang="en-US" sz="1100" dirty="0" smtClean="0">
                <a:latin typeface="Courier New"/>
                <a:cs typeface="Courier New"/>
              </a:rPr>
              <a:t>public class Tunes</a:t>
            </a:r>
          </a:p>
          <a:p>
            <a:pPr>
              <a:buNone/>
            </a:pPr>
            <a:r>
              <a:rPr lang="en-US" sz="1100" dirty="0" smtClean="0">
                <a:latin typeface="Courier New"/>
                <a:cs typeface="Courier New"/>
              </a:rPr>
              <a:t>{</a:t>
            </a:r>
          </a:p>
          <a:p>
            <a:pPr>
              <a:buNone/>
            </a:pPr>
            <a:r>
              <a:rPr lang="en-US" sz="1100" dirty="0" smtClean="0">
                <a:latin typeface="Courier New"/>
                <a:cs typeface="Courier New"/>
              </a:rPr>
              <a:t>   </a:t>
            </a:r>
            <a:r>
              <a:rPr lang="en-US" sz="1100" dirty="0" smtClean="0">
                <a:solidFill>
                  <a:srgbClr val="3366FF"/>
                </a:solidFill>
                <a:latin typeface="Courier New"/>
                <a:cs typeface="Courier New"/>
              </a:rPr>
              <a:t>//-----------------------------------------------------------------</a:t>
            </a:r>
          </a:p>
          <a:p>
            <a:pPr>
              <a:buNone/>
            </a:pPr>
            <a:r>
              <a:rPr lang="en-US" sz="1100" dirty="0" smtClean="0">
                <a:solidFill>
                  <a:srgbClr val="3366FF"/>
                </a:solidFill>
                <a:latin typeface="Courier New"/>
                <a:cs typeface="Courier New"/>
              </a:rPr>
              <a:t>   //  Creates a </a:t>
            </a:r>
            <a:r>
              <a:rPr lang="en-US" sz="1100" dirty="0" err="1" smtClean="0">
                <a:solidFill>
                  <a:srgbClr val="3366FF"/>
                </a:solidFill>
                <a:latin typeface="Courier New"/>
                <a:cs typeface="Courier New"/>
              </a:rPr>
              <a:t>CDCollection</a:t>
            </a:r>
            <a:r>
              <a:rPr lang="en-US" sz="1100" dirty="0" smtClean="0">
                <a:solidFill>
                  <a:srgbClr val="3366FF"/>
                </a:solidFill>
                <a:latin typeface="Courier New"/>
                <a:cs typeface="Courier New"/>
              </a:rPr>
              <a:t> object and adds some CDs to it. Prints</a:t>
            </a:r>
          </a:p>
          <a:p>
            <a:pPr>
              <a:buNone/>
            </a:pPr>
            <a:r>
              <a:rPr lang="en-US" sz="1100" dirty="0" smtClean="0">
                <a:solidFill>
                  <a:srgbClr val="3366FF"/>
                </a:solidFill>
                <a:latin typeface="Courier New"/>
                <a:cs typeface="Courier New"/>
              </a:rPr>
              <a:t>   //  reports on the status of the collection.</a:t>
            </a:r>
          </a:p>
          <a:p>
            <a:pPr>
              <a:buNone/>
            </a:pPr>
            <a:r>
              <a:rPr lang="en-US" sz="1100" dirty="0" smtClean="0">
                <a:solidFill>
                  <a:srgbClr val="3366FF"/>
                </a:solidFill>
                <a:latin typeface="Courier New"/>
                <a:cs typeface="Courier New"/>
              </a:rPr>
              <a:t>   //-----------------------------------------------------------------</a:t>
            </a:r>
          </a:p>
          <a:p>
            <a:pPr>
              <a:buNone/>
            </a:pPr>
            <a:r>
              <a:rPr lang="en-US" sz="1100" dirty="0" smtClean="0">
                <a:latin typeface="Courier New"/>
                <a:cs typeface="Courier New"/>
              </a:rPr>
              <a:t>   public static void main (String[] </a:t>
            </a:r>
            <a:r>
              <a:rPr lang="en-US" sz="1100" dirty="0" err="1" smtClean="0">
                <a:latin typeface="Courier New"/>
                <a:cs typeface="Courier New"/>
              </a:rPr>
              <a:t>args</a:t>
            </a:r>
            <a:r>
              <a:rPr lang="en-US" sz="1100" dirty="0" smtClean="0">
                <a:latin typeface="Courier New"/>
                <a:cs typeface="Courier New"/>
              </a:rPr>
              <a:t>)</a:t>
            </a:r>
          </a:p>
          <a:p>
            <a:pPr>
              <a:buNone/>
            </a:pPr>
            <a:r>
              <a:rPr lang="en-US" sz="1100" dirty="0" smtClean="0">
                <a:latin typeface="Courier New"/>
                <a:cs typeface="Courier New"/>
              </a:rPr>
              <a:t>   {</a:t>
            </a:r>
          </a:p>
          <a:p>
            <a:pPr>
              <a:buNone/>
            </a:pPr>
            <a:r>
              <a:rPr lang="en-US" sz="1100" dirty="0" smtClean="0">
                <a:latin typeface="Courier New"/>
                <a:cs typeface="Courier New"/>
              </a:rPr>
              <a:t>      </a:t>
            </a:r>
            <a:r>
              <a:rPr lang="en-US" sz="1100" dirty="0" err="1" smtClean="0">
                <a:latin typeface="Courier New"/>
                <a:cs typeface="Courier New"/>
              </a:rPr>
              <a:t>CDCollection</a:t>
            </a:r>
            <a:r>
              <a:rPr lang="en-US" sz="1100" dirty="0" smtClean="0">
                <a:latin typeface="Courier New"/>
                <a:cs typeface="Courier New"/>
              </a:rPr>
              <a:t> music = new </a:t>
            </a:r>
            <a:r>
              <a:rPr lang="en-US" sz="1100" dirty="0" err="1" smtClean="0">
                <a:latin typeface="Courier New"/>
                <a:cs typeface="Courier New"/>
              </a:rPr>
              <a:t>CDCollection</a:t>
            </a:r>
            <a:r>
              <a:rPr lang="en-US" sz="1100" dirty="0" smtClean="0">
                <a:latin typeface="Courier New"/>
                <a:cs typeface="Courier New"/>
              </a:rPr>
              <a:t> ();</a:t>
            </a:r>
          </a:p>
          <a:p>
            <a:pPr>
              <a:buNone/>
            </a:pPr>
            <a:endParaRPr lang="en-US" sz="1100" dirty="0" smtClean="0">
              <a:latin typeface="Courier New"/>
              <a:cs typeface="Courier New"/>
            </a:endParaRPr>
          </a:p>
          <a:p>
            <a:pPr>
              <a:buNone/>
            </a:pPr>
            <a:r>
              <a:rPr lang="en-US" sz="1100" dirty="0" smtClean="0">
                <a:latin typeface="Courier New"/>
                <a:cs typeface="Courier New"/>
              </a:rPr>
              <a:t>      </a:t>
            </a:r>
            <a:r>
              <a:rPr lang="en-US" sz="1100" dirty="0" err="1" smtClean="0">
                <a:latin typeface="Courier New"/>
                <a:cs typeface="Courier New"/>
              </a:rPr>
              <a:t>music.addCD("Storm</a:t>
            </a:r>
            <a:r>
              <a:rPr lang="en-US" sz="1100" dirty="0" smtClean="0">
                <a:latin typeface="Courier New"/>
                <a:cs typeface="Courier New"/>
              </a:rPr>
              <a:t> Front", "Billy Joel", 14.95, 10);</a:t>
            </a:r>
          </a:p>
          <a:p>
            <a:pPr>
              <a:buNone/>
            </a:pPr>
            <a:r>
              <a:rPr lang="en-US" sz="1100" dirty="0" smtClean="0">
                <a:latin typeface="Courier New"/>
                <a:cs typeface="Courier New"/>
              </a:rPr>
              <a:t>      </a:t>
            </a:r>
            <a:r>
              <a:rPr lang="en-US" sz="1100" dirty="0" err="1" smtClean="0">
                <a:latin typeface="Courier New"/>
                <a:cs typeface="Courier New"/>
              </a:rPr>
              <a:t>music.addCD("Come</a:t>
            </a:r>
            <a:r>
              <a:rPr lang="en-US" sz="1100" dirty="0" smtClean="0">
                <a:latin typeface="Courier New"/>
                <a:cs typeface="Courier New"/>
              </a:rPr>
              <a:t> On Over", "Shania Twain", 14.95, 16);</a:t>
            </a:r>
          </a:p>
          <a:p>
            <a:pPr>
              <a:buNone/>
            </a:pPr>
            <a:r>
              <a:rPr lang="en-US" sz="1100" dirty="0" smtClean="0">
                <a:latin typeface="Courier New"/>
                <a:cs typeface="Courier New"/>
              </a:rPr>
              <a:t>      </a:t>
            </a:r>
            <a:r>
              <a:rPr lang="en-US" sz="1100" dirty="0" err="1" smtClean="0">
                <a:latin typeface="Courier New"/>
                <a:cs typeface="Courier New"/>
              </a:rPr>
              <a:t>music.addCD("Soundtrack</a:t>
            </a:r>
            <a:r>
              <a:rPr lang="en-US" sz="1100" dirty="0" smtClean="0">
                <a:latin typeface="Courier New"/>
                <a:cs typeface="Courier New"/>
              </a:rPr>
              <a:t>", "Les </a:t>
            </a:r>
            <a:r>
              <a:rPr lang="en-US" sz="1100" dirty="0" err="1" smtClean="0">
                <a:latin typeface="Courier New"/>
                <a:cs typeface="Courier New"/>
              </a:rPr>
              <a:t>Miserables</a:t>
            </a:r>
            <a:r>
              <a:rPr lang="en-US" sz="1100" dirty="0" smtClean="0">
                <a:latin typeface="Courier New"/>
                <a:cs typeface="Courier New"/>
              </a:rPr>
              <a:t>", 17.95, 33);</a:t>
            </a:r>
          </a:p>
          <a:p>
            <a:pPr>
              <a:buNone/>
            </a:pPr>
            <a:r>
              <a:rPr lang="en-US" sz="1100" dirty="0" smtClean="0">
                <a:latin typeface="Courier New"/>
                <a:cs typeface="Courier New"/>
              </a:rPr>
              <a:t>      </a:t>
            </a:r>
            <a:r>
              <a:rPr lang="en-US" sz="1100" dirty="0" err="1" smtClean="0">
                <a:latin typeface="Courier New"/>
                <a:cs typeface="Courier New"/>
              </a:rPr>
              <a:t>music.addCD("Graceland</a:t>
            </a:r>
            <a:r>
              <a:rPr lang="en-US" sz="1100" dirty="0" smtClean="0">
                <a:latin typeface="Courier New"/>
                <a:cs typeface="Courier New"/>
              </a:rPr>
              <a:t>", "Paul Simon", 13.90, 11);</a:t>
            </a:r>
          </a:p>
          <a:p>
            <a:pPr>
              <a:buNone/>
            </a:pPr>
            <a:endParaRPr lang="en-US" sz="1100" dirty="0" smtClean="0">
              <a:latin typeface="Courier New"/>
              <a:cs typeface="Courier New"/>
            </a:endParaRPr>
          </a:p>
          <a:p>
            <a:pPr>
              <a:buNone/>
            </a:pPr>
            <a:r>
              <a:rPr lang="en-US" sz="1100" dirty="0" smtClean="0">
                <a:latin typeface="Courier New"/>
                <a:cs typeface="Courier New"/>
              </a:rPr>
              <a:t>      </a:t>
            </a:r>
            <a:r>
              <a:rPr lang="en-US" sz="1100" dirty="0" err="1" smtClean="0">
                <a:latin typeface="Courier New"/>
                <a:cs typeface="Courier New"/>
              </a:rPr>
              <a:t>System.out.println(music</a:t>
            </a:r>
            <a:r>
              <a:rPr lang="en-US" sz="1100" dirty="0" smtClean="0">
                <a:latin typeface="Courier New"/>
                <a:cs typeface="Courier New"/>
              </a:rPr>
              <a:t>);</a:t>
            </a:r>
          </a:p>
          <a:p>
            <a:pPr>
              <a:buNone/>
            </a:pPr>
            <a:endParaRPr lang="en-US" sz="1100" dirty="0" smtClean="0">
              <a:latin typeface="Courier New"/>
              <a:cs typeface="Courier New"/>
            </a:endParaRPr>
          </a:p>
          <a:p>
            <a:pPr>
              <a:buNone/>
            </a:pPr>
            <a:r>
              <a:rPr lang="en-US" sz="1100" dirty="0" smtClean="0">
                <a:latin typeface="Courier New"/>
                <a:cs typeface="Courier New"/>
              </a:rPr>
              <a:t>      </a:t>
            </a:r>
            <a:r>
              <a:rPr lang="en-US" sz="1100" dirty="0" err="1" smtClean="0">
                <a:latin typeface="Courier New"/>
                <a:cs typeface="Courier New"/>
              </a:rPr>
              <a:t>music.addCD("Double</a:t>
            </a:r>
            <a:r>
              <a:rPr lang="en-US" sz="1100" dirty="0" smtClean="0">
                <a:latin typeface="Courier New"/>
                <a:cs typeface="Courier New"/>
              </a:rPr>
              <a:t> Live", "Garth Brooks", 19.99, 26);</a:t>
            </a:r>
          </a:p>
          <a:p>
            <a:pPr>
              <a:buNone/>
            </a:pPr>
            <a:r>
              <a:rPr lang="en-US" sz="1100" dirty="0" smtClean="0">
                <a:latin typeface="Courier New"/>
                <a:cs typeface="Courier New"/>
              </a:rPr>
              <a:t>      </a:t>
            </a:r>
            <a:r>
              <a:rPr lang="en-US" sz="1100" dirty="0" err="1" smtClean="0">
                <a:latin typeface="Courier New"/>
                <a:cs typeface="Courier New"/>
              </a:rPr>
              <a:t>music.addCD("Greatest</a:t>
            </a:r>
            <a:r>
              <a:rPr lang="en-US" sz="1100" dirty="0" smtClean="0">
                <a:latin typeface="Courier New"/>
                <a:cs typeface="Courier New"/>
              </a:rPr>
              <a:t> Hits", "Jimmy Buffet", 15.95, 13);</a:t>
            </a:r>
          </a:p>
          <a:p>
            <a:pPr>
              <a:buNone/>
            </a:pPr>
            <a:endParaRPr lang="en-US" sz="1100" dirty="0" smtClean="0">
              <a:latin typeface="Courier New"/>
              <a:cs typeface="Courier New"/>
            </a:endParaRPr>
          </a:p>
          <a:p>
            <a:pPr>
              <a:buNone/>
            </a:pPr>
            <a:r>
              <a:rPr lang="en-US" sz="1100" dirty="0" smtClean="0">
                <a:latin typeface="Courier New"/>
                <a:cs typeface="Courier New"/>
              </a:rPr>
              <a:t>      </a:t>
            </a:r>
            <a:r>
              <a:rPr lang="en-US" sz="1100" dirty="0" err="1" smtClean="0">
                <a:latin typeface="Courier New"/>
                <a:cs typeface="Courier New"/>
              </a:rPr>
              <a:t>System.out.println(music</a:t>
            </a:r>
            <a:r>
              <a:rPr lang="en-US" sz="1100" dirty="0" smtClean="0">
                <a:latin typeface="Courier New"/>
                <a:cs typeface="Courier New"/>
              </a:rPr>
              <a:t>);</a:t>
            </a:r>
          </a:p>
          <a:p>
            <a:pPr>
              <a:buNone/>
            </a:pPr>
            <a:r>
              <a:rPr lang="en-US" sz="1100" dirty="0" smtClean="0">
                <a:latin typeface="Courier New"/>
                <a:cs typeface="Courier New"/>
              </a:rPr>
              <a:t>   }</a:t>
            </a:r>
          </a:p>
          <a:p>
            <a:pPr>
              <a:buNone/>
            </a:pPr>
            <a:r>
              <a:rPr lang="en-US" sz="1100" dirty="0" smtClean="0">
                <a:latin typeface="Courier New"/>
                <a:cs typeface="Courier New"/>
              </a:rPr>
              <a:t>}</a:t>
            </a:r>
          </a:p>
          <a:p>
            <a:pPr>
              <a:buNone/>
            </a:pPr>
            <a:r>
              <a:rPr lang="en-US" sz="1100" dirty="0" smtClean="0">
                <a:latin typeface="Courier New"/>
                <a:cs typeface="Courier New"/>
              </a:rPr>
              <a:t>		</a:t>
            </a:r>
          </a:p>
          <a:p>
            <a:pPr>
              <a:buNone/>
            </a:pPr>
            <a:endParaRPr lang="en-US" sz="1100" dirty="0" smtClean="0">
              <a:latin typeface="Courier New"/>
              <a:cs typeface="Courier New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7 - </a:t>
            </a:r>
            <a:fld id="{90994C07-E970-A243-9601-A1D642E986EC}" type="slidenum">
              <a:rPr lang="en-US" smtClean="0"/>
              <a:pPr/>
              <a:t>70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922" y="274638"/>
            <a:ext cx="8694229" cy="608171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200" dirty="0" smtClean="0">
                <a:solidFill>
                  <a:srgbClr val="3366FF"/>
                </a:solidFill>
                <a:latin typeface="Courier New"/>
                <a:cs typeface="Courier New"/>
              </a:rPr>
              <a:t>//********************************************************************</a:t>
            </a:r>
          </a:p>
          <a:p>
            <a:pPr>
              <a:buNone/>
            </a:pPr>
            <a:r>
              <a:rPr lang="en-US" sz="1200" dirty="0" smtClean="0">
                <a:solidFill>
                  <a:srgbClr val="3366FF"/>
                </a:solidFill>
                <a:latin typeface="Courier New"/>
                <a:cs typeface="Courier New"/>
              </a:rPr>
              <a:t>//  </a:t>
            </a:r>
            <a:r>
              <a:rPr lang="en-US" sz="1200" dirty="0" err="1" smtClean="0">
                <a:solidFill>
                  <a:srgbClr val="3366FF"/>
                </a:solidFill>
                <a:latin typeface="Courier New"/>
                <a:cs typeface="Courier New"/>
              </a:rPr>
              <a:t>CDCollection.java</a:t>
            </a:r>
            <a:r>
              <a:rPr lang="en-US" sz="1200" dirty="0" smtClean="0">
                <a:solidFill>
                  <a:srgbClr val="3366FF"/>
                </a:solidFill>
                <a:latin typeface="Courier New"/>
                <a:cs typeface="Courier New"/>
              </a:rPr>
              <a:t>       Java Foundations</a:t>
            </a:r>
          </a:p>
          <a:p>
            <a:pPr>
              <a:buNone/>
            </a:pPr>
            <a:r>
              <a:rPr lang="en-US" sz="1200" dirty="0" smtClean="0">
                <a:solidFill>
                  <a:srgbClr val="3366FF"/>
                </a:solidFill>
                <a:latin typeface="Courier New"/>
                <a:cs typeface="Courier New"/>
              </a:rPr>
              <a:t>//</a:t>
            </a:r>
          </a:p>
          <a:p>
            <a:pPr>
              <a:buNone/>
            </a:pPr>
            <a:r>
              <a:rPr lang="en-US" sz="1200" dirty="0" smtClean="0">
                <a:solidFill>
                  <a:srgbClr val="3366FF"/>
                </a:solidFill>
                <a:latin typeface="Courier New"/>
                <a:cs typeface="Courier New"/>
              </a:rPr>
              <a:t>//  Represents a collection of compact discs.</a:t>
            </a:r>
          </a:p>
          <a:p>
            <a:pPr>
              <a:buNone/>
            </a:pPr>
            <a:r>
              <a:rPr lang="en-US" sz="1200" dirty="0" smtClean="0">
                <a:solidFill>
                  <a:srgbClr val="3366FF"/>
                </a:solidFill>
                <a:latin typeface="Courier New"/>
                <a:cs typeface="Courier New"/>
              </a:rPr>
              <a:t>//********************************************************************</a:t>
            </a:r>
          </a:p>
          <a:p>
            <a:pPr>
              <a:buNone/>
            </a:pPr>
            <a:endParaRPr lang="en-US" sz="1200" dirty="0" smtClean="0">
              <a:latin typeface="Courier New"/>
              <a:cs typeface="Courier New"/>
            </a:endParaRPr>
          </a:p>
          <a:p>
            <a:pPr>
              <a:buNone/>
            </a:pPr>
            <a:r>
              <a:rPr lang="en-US" sz="1200" dirty="0" smtClean="0">
                <a:latin typeface="Courier New"/>
                <a:cs typeface="Courier New"/>
              </a:rPr>
              <a:t>import </a:t>
            </a:r>
            <a:r>
              <a:rPr lang="en-US" sz="1200" dirty="0" err="1" smtClean="0">
                <a:latin typeface="Courier New"/>
                <a:cs typeface="Courier New"/>
              </a:rPr>
              <a:t>java.text.NumberFormat</a:t>
            </a:r>
            <a:r>
              <a:rPr lang="en-US" sz="1200" dirty="0" smtClean="0">
                <a:latin typeface="Courier New"/>
                <a:cs typeface="Courier New"/>
              </a:rPr>
              <a:t>;</a:t>
            </a:r>
          </a:p>
          <a:p>
            <a:pPr>
              <a:buNone/>
            </a:pPr>
            <a:endParaRPr lang="en-US" sz="1200" dirty="0" smtClean="0">
              <a:latin typeface="Courier New"/>
              <a:cs typeface="Courier New"/>
            </a:endParaRPr>
          </a:p>
          <a:p>
            <a:pPr>
              <a:buNone/>
            </a:pPr>
            <a:r>
              <a:rPr lang="en-US" sz="1200" dirty="0" smtClean="0">
                <a:latin typeface="Courier New"/>
                <a:cs typeface="Courier New"/>
              </a:rPr>
              <a:t>public class </a:t>
            </a:r>
            <a:r>
              <a:rPr lang="en-US" sz="1200" b="1" dirty="0" err="1" smtClean="0">
                <a:latin typeface="Courier New"/>
                <a:cs typeface="Courier New"/>
              </a:rPr>
              <a:t>CDCollection</a:t>
            </a:r>
            <a:endParaRPr lang="en-US" sz="1200" b="1" dirty="0" smtClean="0">
              <a:latin typeface="Courier New"/>
              <a:cs typeface="Courier New"/>
            </a:endParaRPr>
          </a:p>
          <a:p>
            <a:pPr>
              <a:buNone/>
            </a:pPr>
            <a:r>
              <a:rPr lang="en-US" sz="1200" dirty="0" smtClean="0">
                <a:latin typeface="Courier New"/>
                <a:cs typeface="Courier New"/>
              </a:rPr>
              <a:t>{</a:t>
            </a:r>
          </a:p>
          <a:p>
            <a:pPr>
              <a:buNone/>
            </a:pPr>
            <a:r>
              <a:rPr lang="en-US" sz="1200" dirty="0" smtClean="0">
                <a:latin typeface="Courier New"/>
                <a:cs typeface="Courier New"/>
              </a:rPr>
              <a:t>   private </a:t>
            </a:r>
            <a:r>
              <a:rPr lang="en-US" sz="1200" b="1" dirty="0" smtClean="0">
                <a:solidFill>
                  <a:srgbClr val="00B050"/>
                </a:solidFill>
                <a:latin typeface="Courier New"/>
                <a:cs typeface="Courier New"/>
              </a:rPr>
              <a:t>CD[] </a:t>
            </a:r>
            <a:r>
              <a:rPr lang="en-US" sz="1200" dirty="0" smtClean="0">
                <a:latin typeface="Courier New"/>
                <a:cs typeface="Courier New"/>
              </a:rPr>
              <a:t>collection;  // CD ???</a:t>
            </a:r>
          </a:p>
          <a:p>
            <a:pPr>
              <a:buNone/>
            </a:pPr>
            <a:r>
              <a:rPr lang="en-US" sz="1200" dirty="0" smtClean="0">
                <a:latin typeface="Courier New"/>
                <a:cs typeface="Courier New"/>
              </a:rPr>
              <a:t>   private </a:t>
            </a:r>
            <a:r>
              <a:rPr lang="en-US" sz="1200" dirty="0" err="1" smtClean="0">
                <a:latin typeface="Courier New"/>
                <a:cs typeface="Courier New"/>
              </a:rPr>
              <a:t>int</a:t>
            </a:r>
            <a:r>
              <a:rPr lang="en-US" sz="1200" dirty="0" smtClean="0">
                <a:latin typeface="Courier New"/>
                <a:cs typeface="Courier New"/>
              </a:rPr>
              <a:t> count;</a:t>
            </a:r>
          </a:p>
          <a:p>
            <a:pPr>
              <a:buNone/>
            </a:pPr>
            <a:r>
              <a:rPr lang="en-US" sz="1200" dirty="0" smtClean="0">
                <a:latin typeface="Courier New"/>
                <a:cs typeface="Courier New"/>
              </a:rPr>
              <a:t>   private double </a:t>
            </a:r>
            <a:r>
              <a:rPr lang="en-US" sz="1200" dirty="0" err="1" smtClean="0">
                <a:latin typeface="Courier New"/>
                <a:cs typeface="Courier New"/>
              </a:rPr>
              <a:t>totalCost</a:t>
            </a:r>
            <a:r>
              <a:rPr lang="en-US" sz="1200" dirty="0" smtClean="0">
                <a:latin typeface="Courier New"/>
                <a:cs typeface="Courier New"/>
              </a:rPr>
              <a:t>;</a:t>
            </a:r>
          </a:p>
          <a:p>
            <a:pPr>
              <a:buNone/>
            </a:pPr>
            <a:endParaRPr lang="en-US" sz="1200" dirty="0" smtClean="0">
              <a:latin typeface="Courier New"/>
              <a:cs typeface="Courier New"/>
            </a:endParaRPr>
          </a:p>
          <a:p>
            <a:pPr>
              <a:buNone/>
            </a:pPr>
            <a:r>
              <a:rPr lang="en-US" sz="1200" dirty="0" smtClean="0">
                <a:latin typeface="Courier New"/>
                <a:cs typeface="Courier New"/>
              </a:rPr>
              <a:t>   </a:t>
            </a:r>
            <a:r>
              <a:rPr lang="en-US" sz="1200" dirty="0" smtClean="0">
                <a:solidFill>
                  <a:srgbClr val="3366FF"/>
                </a:solidFill>
                <a:latin typeface="Courier New"/>
                <a:cs typeface="Courier New"/>
              </a:rPr>
              <a:t>//-----------------------------------------------------------------</a:t>
            </a:r>
          </a:p>
          <a:p>
            <a:pPr>
              <a:buNone/>
            </a:pPr>
            <a:r>
              <a:rPr lang="en-US" sz="1200" dirty="0" smtClean="0">
                <a:solidFill>
                  <a:srgbClr val="3366FF"/>
                </a:solidFill>
                <a:latin typeface="Courier New"/>
                <a:cs typeface="Courier New"/>
              </a:rPr>
              <a:t>   //  Constructor: Creates an initially empty collection.</a:t>
            </a:r>
          </a:p>
          <a:p>
            <a:pPr>
              <a:buNone/>
            </a:pPr>
            <a:r>
              <a:rPr lang="en-US" sz="1200" dirty="0" smtClean="0">
                <a:solidFill>
                  <a:srgbClr val="3366FF"/>
                </a:solidFill>
                <a:latin typeface="Courier New"/>
                <a:cs typeface="Courier New"/>
              </a:rPr>
              <a:t>   //-----------------------------------------------------------------</a:t>
            </a:r>
          </a:p>
          <a:p>
            <a:pPr>
              <a:buNone/>
            </a:pPr>
            <a:r>
              <a:rPr lang="en-US" sz="1200" dirty="0" smtClean="0">
                <a:latin typeface="Courier New"/>
                <a:cs typeface="Courier New"/>
              </a:rPr>
              <a:t>   public </a:t>
            </a:r>
            <a:r>
              <a:rPr lang="en-US" sz="1200" dirty="0" err="1" smtClean="0">
                <a:latin typeface="Courier New"/>
                <a:cs typeface="Courier New"/>
              </a:rPr>
              <a:t>CDCollection</a:t>
            </a:r>
            <a:r>
              <a:rPr lang="en-US" sz="1200" dirty="0" smtClean="0">
                <a:latin typeface="Courier New"/>
                <a:cs typeface="Courier New"/>
              </a:rPr>
              <a:t>()</a:t>
            </a:r>
          </a:p>
          <a:p>
            <a:pPr>
              <a:buNone/>
            </a:pPr>
            <a:r>
              <a:rPr lang="en-US" sz="1200" dirty="0" smtClean="0">
                <a:latin typeface="Courier New"/>
                <a:cs typeface="Courier New"/>
              </a:rPr>
              <a:t>   {</a:t>
            </a:r>
          </a:p>
          <a:p>
            <a:pPr>
              <a:buNone/>
            </a:pPr>
            <a:r>
              <a:rPr lang="en-US" sz="1200" dirty="0" smtClean="0">
                <a:latin typeface="Courier New"/>
                <a:cs typeface="Courier New"/>
              </a:rPr>
              <a:t>      collection = new CD[100];</a:t>
            </a:r>
          </a:p>
          <a:p>
            <a:pPr>
              <a:buNone/>
            </a:pPr>
            <a:r>
              <a:rPr lang="en-US" sz="1200" dirty="0" smtClean="0">
                <a:latin typeface="Courier New"/>
                <a:cs typeface="Courier New"/>
              </a:rPr>
              <a:t>      count = 0;</a:t>
            </a:r>
          </a:p>
          <a:p>
            <a:pPr>
              <a:buNone/>
            </a:pPr>
            <a:r>
              <a:rPr lang="en-US" sz="1200" dirty="0" smtClean="0">
                <a:latin typeface="Courier New"/>
                <a:cs typeface="Courier New"/>
              </a:rPr>
              <a:t>      </a:t>
            </a:r>
            <a:r>
              <a:rPr lang="en-US" sz="1200" dirty="0" err="1" smtClean="0">
                <a:latin typeface="Courier New"/>
                <a:cs typeface="Courier New"/>
              </a:rPr>
              <a:t>totalCost</a:t>
            </a:r>
            <a:r>
              <a:rPr lang="en-US" sz="1200" dirty="0" smtClean="0">
                <a:latin typeface="Courier New"/>
                <a:cs typeface="Courier New"/>
              </a:rPr>
              <a:t> = 0.0;</a:t>
            </a:r>
          </a:p>
          <a:p>
            <a:pPr>
              <a:buNone/>
            </a:pPr>
            <a:r>
              <a:rPr lang="en-US" sz="1200" dirty="0" smtClean="0">
                <a:latin typeface="Courier New"/>
                <a:cs typeface="Courier New"/>
              </a:rPr>
              <a:t>   }</a:t>
            </a:r>
          </a:p>
          <a:p>
            <a:pPr>
              <a:buNone/>
            </a:pPr>
            <a:r>
              <a:rPr lang="en-US" sz="1200" dirty="0" smtClean="0">
                <a:latin typeface="Courier New"/>
                <a:cs typeface="Courier New"/>
              </a:rPr>
              <a:t>		</a:t>
            </a:r>
          </a:p>
          <a:p>
            <a:pPr>
              <a:buNone/>
            </a:pPr>
            <a:endParaRPr lang="en-US" sz="1200" dirty="0" smtClean="0">
              <a:latin typeface="Courier New"/>
              <a:cs typeface="Courier New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7 - </a:t>
            </a:r>
            <a:fld id="{90994C07-E970-A243-9601-A1D642E986EC}" type="slidenum">
              <a:rPr lang="en-US" smtClean="0"/>
              <a:pPr/>
              <a:t>71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922" y="274638"/>
            <a:ext cx="8694229" cy="608171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200" dirty="0" smtClean="0">
                <a:latin typeface="Courier New"/>
                <a:cs typeface="Courier New"/>
              </a:rPr>
              <a:t>   </a:t>
            </a:r>
            <a:r>
              <a:rPr lang="en-US" sz="1200" dirty="0" smtClean="0">
                <a:solidFill>
                  <a:srgbClr val="3366FF"/>
                </a:solidFill>
                <a:latin typeface="Courier New"/>
                <a:cs typeface="Courier New"/>
              </a:rPr>
              <a:t>//-----------------------------------------------------------------</a:t>
            </a:r>
          </a:p>
          <a:p>
            <a:pPr>
              <a:buNone/>
            </a:pPr>
            <a:r>
              <a:rPr lang="en-US" sz="1200" dirty="0" smtClean="0">
                <a:solidFill>
                  <a:srgbClr val="3366FF"/>
                </a:solidFill>
                <a:latin typeface="Courier New"/>
                <a:cs typeface="Courier New"/>
              </a:rPr>
              <a:t>   //  Adds a CD to the collection, increasing the size of the</a:t>
            </a:r>
          </a:p>
          <a:p>
            <a:pPr>
              <a:buNone/>
            </a:pPr>
            <a:r>
              <a:rPr lang="en-US" sz="1200" dirty="0" smtClean="0">
                <a:solidFill>
                  <a:srgbClr val="3366FF"/>
                </a:solidFill>
                <a:latin typeface="Courier New"/>
                <a:cs typeface="Courier New"/>
              </a:rPr>
              <a:t>   //  collection if necessary.</a:t>
            </a:r>
          </a:p>
          <a:p>
            <a:pPr>
              <a:buNone/>
            </a:pPr>
            <a:r>
              <a:rPr lang="en-US" sz="1200" dirty="0" smtClean="0">
                <a:solidFill>
                  <a:srgbClr val="3366FF"/>
                </a:solidFill>
                <a:latin typeface="Courier New"/>
                <a:cs typeface="Courier New"/>
              </a:rPr>
              <a:t>   //-----------------------------------------------------------------</a:t>
            </a:r>
          </a:p>
          <a:p>
            <a:pPr>
              <a:buNone/>
            </a:pPr>
            <a:r>
              <a:rPr lang="en-US" sz="1200" dirty="0" smtClean="0">
                <a:latin typeface="Courier New"/>
                <a:cs typeface="Courier New"/>
              </a:rPr>
              <a:t>   public void </a:t>
            </a:r>
            <a:r>
              <a:rPr lang="en-US" sz="1200" dirty="0" err="1" smtClean="0">
                <a:latin typeface="Courier New"/>
                <a:cs typeface="Courier New"/>
              </a:rPr>
              <a:t>addCD(String</a:t>
            </a:r>
            <a:r>
              <a:rPr lang="en-US" sz="1200" dirty="0" smtClean="0">
                <a:latin typeface="Courier New"/>
                <a:cs typeface="Courier New"/>
              </a:rPr>
              <a:t> title, String artist, double cost,</a:t>
            </a:r>
          </a:p>
          <a:p>
            <a:pPr>
              <a:buNone/>
            </a:pPr>
            <a:r>
              <a:rPr lang="en-US" sz="1200" dirty="0" smtClean="0">
                <a:latin typeface="Courier New"/>
                <a:cs typeface="Courier New"/>
              </a:rPr>
              <a:t>                      </a:t>
            </a:r>
            <a:r>
              <a:rPr lang="en-US" sz="1200" dirty="0" err="1" smtClean="0">
                <a:latin typeface="Courier New"/>
                <a:cs typeface="Courier New"/>
              </a:rPr>
              <a:t>int</a:t>
            </a:r>
            <a:r>
              <a:rPr lang="en-US" sz="1200" dirty="0" smtClean="0">
                <a:latin typeface="Courier New"/>
                <a:cs typeface="Courier New"/>
              </a:rPr>
              <a:t> tracks)</a:t>
            </a:r>
          </a:p>
          <a:p>
            <a:pPr>
              <a:buNone/>
            </a:pPr>
            <a:r>
              <a:rPr lang="en-US" sz="1200" dirty="0" smtClean="0">
                <a:latin typeface="Courier New"/>
                <a:cs typeface="Courier New"/>
              </a:rPr>
              <a:t>   {</a:t>
            </a:r>
          </a:p>
          <a:p>
            <a:pPr>
              <a:buNone/>
            </a:pPr>
            <a:r>
              <a:rPr lang="en-US" sz="1200" dirty="0" smtClean="0">
                <a:latin typeface="Courier New"/>
                <a:cs typeface="Courier New"/>
              </a:rPr>
              <a:t>      if (count == </a:t>
            </a:r>
            <a:r>
              <a:rPr lang="en-US" sz="1200" dirty="0" err="1" smtClean="0">
                <a:latin typeface="Courier New"/>
                <a:cs typeface="Courier New"/>
              </a:rPr>
              <a:t>collection.length</a:t>
            </a:r>
            <a:r>
              <a:rPr lang="en-US" sz="1200" dirty="0" smtClean="0">
                <a:latin typeface="Courier New"/>
                <a:cs typeface="Courier New"/>
              </a:rPr>
              <a:t>){</a:t>
            </a:r>
          </a:p>
          <a:p>
            <a:pPr>
              <a:buNone/>
            </a:pPr>
            <a:r>
              <a:rPr lang="en-US" sz="1200" dirty="0" smtClean="0">
                <a:latin typeface="Courier New"/>
                <a:cs typeface="Courier New"/>
              </a:rPr>
              <a:t>         </a:t>
            </a:r>
            <a:r>
              <a:rPr lang="en-US" sz="1200" dirty="0" err="1" smtClean="0">
                <a:latin typeface="Courier New"/>
                <a:cs typeface="Courier New"/>
              </a:rPr>
              <a:t>increaseSize</a:t>
            </a:r>
            <a:r>
              <a:rPr lang="en-US" sz="1200" dirty="0" smtClean="0">
                <a:latin typeface="Courier New"/>
                <a:cs typeface="Courier New"/>
              </a:rPr>
              <a:t>();</a:t>
            </a:r>
          </a:p>
          <a:p>
            <a:pPr>
              <a:buNone/>
            </a:pPr>
            <a:r>
              <a:rPr lang="en-US" sz="1200" dirty="0">
                <a:latin typeface="Courier New"/>
                <a:cs typeface="Courier New"/>
              </a:rPr>
              <a:t> </a:t>
            </a:r>
            <a:r>
              <a:rPr lang="en-US" sz="1200" dirty="0" smtClean="0">
                <a:latin typeface="Courier New"/>
                <a:cs typeface="Courier New"/>
              </a:rPr>
              <a:t>     }</a:t>
            </a:r>
          </a:p>
          <a:p>
            <a:pPr>
              <a:buNone/>
            </a:pPr>
            <a:endParaRPr lang="en-US" sz="1200" dirty="0" smtClean="0">
              <a:latin typeface="Courier New"/>
              <a:cs typeface="Courier New"/>
            </a:endParaRPr>
          </a:p>
          <a:p>
            <a:pPr>
              <a:buNone/>
            </a:pPr>
            <a:r>
              <a:rPr lang="en-US" sz="1200" dirty="0" smtClean="0">
                <a:latin typeface="Courier New"/>
                <a:cs typeface="Courier New"/>
              </a:rPr>
              <a:t>      </a:t>
            </a:r>
            <a:r>
              <a:rPr lang="en-US" sz="1200" b="1" dirty="0" err="1" smtClean="0">
                <a:solidFill>
                  <a:srgbClr val="00B050"/>
                </a:solidFill>
                <a:latin typeface="Courier New"/>
                <a:cs typeface="Courier New"/>
              </a:rPr>
              <a:t>collection[count</a:t>
            </a:r>
            <a:r>
              <a:rPr lang="en-US" sz="1200" b="1" dirty="0" smtClean="0">
                <a:solidFill>
                  <a:srgbClr val="00B050"/>
                </a:solidFill>
                <a:latin typeface="Courier New"/>
                <a:cs typeface="Courier New"/>
              </a:rPr>
              <a:t>] = new </a:t>
            </a:r>
            <a:r>
              <a:rPr lang="en-US" sz="1200" b="1" dirty="0" err="1" smtClean="0">
                <a:solidFill>
                  <a:srgbClr val="00B050"/>
                </a:solidFill>
                <a:latin typeface="Courier New"/>
                <a:cs typeface="Courier New"/>
              </a:rPr>
              <a:t>CD(title</a:t>
            </a:r>
            <a:r>
              <a:rPr lang="en-US" sz="1200" b="1" dirty="0" smtClean="0">
                <a:solidFill>
                  <a:srgbClr val="00B050"/>
                </a:solidFill>
                <a:latin typeface="Courier New"/>
                <a:cs typeface="Courier New"/>
              </a:rPr>
              <a:t>, artist, cost, tracks);</a:t>
            </a:r>
          </a:p>
          <a:p>
            <a:pPr>
              <a:buNone/>
            </a:pPr>
            <a:r>
              <a:rPr lang="en-US" sz="1200" dirty="0" smtClean="0">
                <a:latin typeface="Courier New"/>
                <a:cs typeface="Courier New"/>
              </a:rPr>
              <a:t>      </a:t>
            </a:r>
            <a:r>
              <a:rPr lang="en-US" sz="1200" dirty="0" err="1" smtClean="0">
                <a:latin typeface="Courier New"/>
                <a:cs typeface="Courier New"/>
              </a:rPr>
              <a:t>totalCost</a:t>
            </a:r>
            <a:r>
              <a:rPr lang="en-US" sz="1200" dirty="0" smtClean="0">
                <a:latin typeface="Courier New"/>
                <a:cs typeface="Courier New"/>
              </a:rPr>
              <a:t> += cost;</a:t>
            </a:r>
          </a:p>
          <a:p>
            <a:pPr>
              <a:buNone/>
            </a:pPr>
            <a:r>
              <a:rPr lang="en-US" sz="1200" dirty="0" smtClean="0">
                <a:latin typeface="Courier New"/>
                <a:cs typeface="Courier New"/>
              </a:rPr>
              <a:t>      count++;</a:t>
            </a:r>
          </a:p>
          <a:p>
            <a:pPr>
              <a:buNone/>
            </a:pPr>
            <a:r>
              <a:rPr lang="en-US" sz="1200" dirty="0" smtClean="0">
                <a:latin typeface="Courier New"/>
                <a:cs typeface="Courier New"/>
              </a:rPr>
              <a:t>   }</a:t>
            </a:r>
          </a:p>
          <a:p>
            <a:pPr>
              <a:buNone/>
            </a:pPr>
            <a:r>
              <a:rPr lang="en-US" sz="1200" dirty="0" smtClean="0">
                <a:latin typeface="Courier New"/>
                <a:cs typeface="Courier New"/>
              </a:rPr>
              <a:t>		</a:t>
            </a:r>
          </a:p>
          <a:p>
            <a:pPr>
              <a:buNone/>
            </a:pPr>
            <a:endParaRPr lang="en-US" sz="1200" dirty="0" smtClean="0">
              <a:latin typeface="Courier New"/>
              <a:cs typeface="Courier New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7 - </a:t>
            </a:r>
            <a:fld id="{90994C07-E970-A243-9601-A1D642E986EC}" type="slidenum">
              <a:rPr lang="en-US" smtClean="0"/>
              <a:pPr/>
              <a:t>72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922" y="274638"/>
            <a:ext cx="8694229" cy="608171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200" dirty="0" smtClean="0">
                <a:latin typeface="Courier New"/>
                <a:cs typeface="Courier New"/>
              </a:rPr>
              <a:t>   </a:t>
            </a:r>
            <a:r>
              <a:rPr lang="en-US" sz="1200" dirty="0" smtClean="0">
                <a:solidFill>
                  <a:srgbClr val="3366FF"/>
                </a:solidFill>
                <a:latin typeface="Courier New"/>
                <a:cs typeface="Courier New"/>
              </a:rPr>
              <a:t>//-----------------------------------------------------------------</a:t>
            </a:r>
          </a:p>
          <a:p>
            <a:pPr>
              <a:buNone/>
            </a:pPr>
            <a:r>
              <a:rPr lang="en-US" sz="1200" dirty="0" smtClean="0">
                <a:solidFill>
                  <a:srgbClr val="3366FF"/>
                </a:solidFill>
                <a:latin typeface="Courier New"/>
                <a:cs typeface="Courier New"/>
              </a:rPr>
              <a:t>   //  Returns a report describing the CD collection.</a:t>
            </a:r>
          </a:p>
          <a:p>
            <a:pPr>
              <a:buNone/>
            </a:pPr>
            <a:r>
              <a:rPr lang="en-US" sz="1200" dirty="0" smtClean="0">
                <a:solidFill>
                  <a:srgbClr val="3366FF"/>
                </a:solidFill>
                <a:latin typeface="Courier New"/>
                <a:cs typeface="Courier New"/>
              </a:rPr>
              <a:t>   //-----------------------------------------------------------------</a:t>
            </a:r>
          </a:p>
          <a:p>
            <a:pPr>
              <a:buNone/>
            </a:pPr>
            <a:r>
              <a:rPr lang="en-US" sz="1200" dirty="0" smtClean="0">
                <a:latin typeface="Courier New"/>
                <a:cs typeface="Courier New"/>
              </a:rPr>
              <a:t>   public String </a:t>
            </a:r>
            <a:r>
              <a:rPr lang="en-US" sz="1200" dirty="0" err="1" smtClean="0">
                <a:latin typeface="Courier New"/>
                <a:cs typeface="Courier New"/>
              </a:rPr>
              <a:t>toString</a:t>
            </a:r>
            <a:r>
              <a:rPr lang="en-US" sz="1200" dirty="0" smtClean="0">
                <a:latin typeface="Courier New"/>
                <a:cs typeface="Courier New"/>
              </a:rPr>
              <a:t>()</a:t>
            </a:r>
          </a:p>
          <a:p>
            <a:pPr>
              <a:buNone/>
            </a:pPr>
            <a:r>
              <a:rPr lang="en-US" sz="1200" dirty="0" smtClean="0">
                <a:latin typeface="Courier New"/>
                <a:cs typeface="Courier New"/>
              </a:rPr>
              <a:t>   {</a:t>
            </a:r>
          </a:p>
          <a:p>
            <a:pPr>
              <a:buNone/>
            </a:pPr>
            <a:r>
              <a:rPr lang="en-US" sz="1200" dirty="0" smtClean="0">
                <a:latin typeface="Courier New"/>
                <a:cs typeface="Courier New"/>
              </a:rPr>
              <a:t>      </a:t>
            </a:r>
            <a:r>
              <a:rPr lang="en-US" sz="1200" dirty="0" err="1" smtClean="0">
                <a:latin typeface="Courier New"/>
                <a:cs typeface="Courier New"/>
              </a:rPr>
              <a:t>NumberFormat</a:t>
            </a:r>
            <a:r>
              <a:rPr lang="en-US" sz="1200" dirty="0" smtClean="0">
                <a:latin typeface="Courier New"/>
                <a:cs typeface="Courier New"/>
              </a:rPr>
              <a:t> </a:t>
            </a:r>
            <a:r>
              <a:rPr lang="en-US" sz="1200" dirty="0" err="1" smtClean="0">
                <a:latin typeface="Courier New"/>
                <a:cs typeface="Courier New"/>
              </a:rPr>
              <a:t>fmt</a:t>
            </a:r>
            <a:r>
              <a:rPr lang="en-US" sz="1200" dirty="0" smtClean="0">
                <a:latin typeface="Courier New"/>
                <a:cs typeface="Courier New"/>
              </a:rPr>
              <a:t> = </a:t>
            </a:r>
            <a:r>
              <a:rPr lang="en-US" sz="1200" dirty="0" err="1" smtClean="0">
                <a:latin typeface="Courier New"/>
                <a:cs typeface="Courier New"/>
              </a:rPr>
              <a:t>NumberFormat.getCurrencyInstance</a:t>
            </a:r>
            <a:r>
              <a:rPr lang="en-US" sz="1200" dirty="0" smtClean="0">
                <a:latin typeface="Courier New"/>
                <a:cs typeface="Courier New"/>
              </a:rPr>
              <a:t>();</a:t>
            </a:r>
          </a:p>
          <a:p>
            <a:pPr>
              <a:buNone/>
            </a:pPr>
            <a:endParaRPr lang="en-US" sz="1200" dirty="0" smtClean="0">
              <a:latin typeface="Courier New"/>
              <a:cs typeface="Courier New"/>
            </a:endParaRPr>
          </a:p>
          <a:p>
            <a:pPr>
              <a:buNone/>
            </a:pPr>
            <a:r>
              <a:rPr lang="en-US" sz="1200" dirty="0" smtClean="0">
                <a:latin typeface="Courier New"/>
                <a:cs typeface="Courier New"/>
              </a:rPr>
              <a:t>      String report = "~~~~~~~~~~~~~~~~~~~~~~~~~~~~~~~~~~~~~~~~~~~\</a:t>
            </a:r>
            <a:r>
              <a:rPr lang="en-US" sz="1200" dirty="0" err="1" smtClean="0">
                <a:latin typeface="Courier New"/>
                <a:cs typeface="Courier New"/>
              </a:rPr>
              <a:t>n</a:t>
            </a:r>
            <a:r>
              <a:rPr lang="en-US" sz="1200" dirty="0" smtClean="0">
                <a:latin typeface="Courier New"/>
                <a:cs typeface="Courier New"/>
              </a:rPr>
              <a:t>";</a:t>
            </a:r>
          </a:p>
          <a:p>
            <a:pPr>
              <a:buNone/>
            </a:pPr>
            <a:r>
              <a:rPr lang="en-US" sz="1200" dirty="0" smtClean="0">
                <a:latin typeface="Courier New"/>
                <a:cs typeface="Courier New"/>
              </a:rPr>
              <a:t>      report += "My CD Collection\</a:t>
            </a:r>
            <a:r>
              <a:rPr lang="en-US" sz="1200" dirty="0" err="1" smtClean="0">
                <a:latin typeface="Courier New"/>
                <a:cs typeface="Courier New"/>
              </a:rPr>
              <a:t>n\n</a:t>
            </a:r>
            <a:r>
              <a:rPr lang="en-US" sz="1200" dirty="0" smtClean="0">
                <a:latin typeface="Courier New"/>
                <a:cs typeface="Courier New"/>
              </a:rPr>
              <a:t>";</a:t>
            </a:r>
          </a:p>
          <a:p>
            <a:pPr>
              <a:buNone/>
            </a:pPr>
            <a:endParaRPr lang="en-US" sz="1200" dirty="0" smtClean="0">
              <a:latin typeface="Courier New"/>
              <a:cs typeface="Courier New"/>
            </a:endParaRPr>
          </a:p>
          <a:p>
            <a:pPr>
              <a:buNone/>
            </a:pPr>
            <a:r>
              <a:rPr lang="en-US" sz="1200" dirty="0" smtClean="0">
                <a:latin typeface="Courier New"/>
                <a:cs typeface="Courier New"/>
              </a:rPr>
              <a:t>      report += "Number of CDs: " + count + "\</a:t>
            </a:r>
            <a:r>
              <a:rPr lang="en-US" sz="1200" dirty="0" err="1" smtClean="0">
                <a:latin typeface="Courier New"/>
                <a:cs typeface="Courier New"/>
              </a:rPr>
              <a:t>n</a:t>
            </a:r>
            <a:r>
              <a:rPr lang="en-US" sz="1200" dirty="0" smtClean="0">
                <a:latin typeface="Courier New"/>
                <a:cs typeface="Courier New"/>
              </a:rPr>
              <a:t>";</a:t>
            </a:r>
          </a:p>
          <a:p>
            <a:pPr>
              <a:buNone/>
            </a:pPr>
            <a:r>
              <a:rPr lang="en-US" sz="1200" dirty="0" smtClean="0">
                <a:latin typeface="Courier New"/>
                <a:cs typeface="Courier New"/>
              </a:rPr>
              <a:t>      report += "Total cost: " + </a:t>
            </a:r>
            <a:r>
              <a:rPr lang="en-US" sz="1200" dirty="0" err="1" smtClean="0">
                <a:latin typeface="Courier New"/>
                <a:cs typeface="Courier New"/>
              </a:rPr>
              <a:t>fmt.format(totalCost</a:t>
            </a:r>
            <a:r>
              <a:rPr lang="en-US" sz="1200" dirty="0" smtClean="0">
                <a:latin typeface="Courier New"/>
                <a:cs typeface="Courier New"/>
              </a:rPr>
              <a:t>) + "\</a:t>
            </a:r>
            <a:r>
              <a:rPr lang="en-US" sz="1200" dirty="0" err="1" smtClean="0">
                <a:latin typeface="Courier New"/>
                <a:cs typeface="Courier New"/>
              </a:rPr>
              <a:t>n</a:t>
            </a:r>
            <a:r>
              <a:rPr lang="en-US" sz="1200" dirty="0" smtClean="0">
                <a:latin typeface="Courier New"/>
                <a:cs typeface="Courier New"/>
              </a:rPr>
              <a:t>";</a:t>
            </a:r>
          </a:p>
          <a:p>
            <a:pPr>
              <a:buNone/>
            </a:pPr>
            <a:r>
              <a:rPr lang="en-US" sz="1200" dirty="0" smtClean="0">
                <a:latin typeface="Courier New"/>
                <a:cs typeface="Courier New"/>
              </a:rPr>
              <a:t>      report += "Average cost: " + </a:t>
            </a:r>
            <a:r>
              <a:rPr lang="en-US" sz="1200" dirty="0" err="1" smtClean="0">
                <a:latin typeface="Courier New"/>
                <a:cs typeface="Courier New"/>
              </a:rPr>
              <a:t>fmt.format(totalCost</a:t>
            </a:r>
            <a:r>
              <a:rPr lang="en-US" sz="1200" dirty="0" smtClean="0">
                <a:latin typeface="Courier New"/>
                <a:cs typeface="Courier New"/>
              </a:rPr>
              <a:t>/count);</a:t>
            </a:r>
          </a:p>
          <a:p>
            <a:pPr>
              <a:buNone/>
            </a:pPr>
            <a:endParaRPr lang="en-US" sz="1200" dirty="0" smtClean="0">
              <a:latin typeface="Courier New"/>
              <a:cs typeface="Courier New"/>
            </a:endParaRPr>
          </a:p>
          <a:p>
            <a:pPr>
              <a:buNone/>
            </a:pPr>
            <a:r>
              <a:rPr lang="en-US" sz="1200" dirty="0" smtClean="0">
                <a:latin typeface="Courier New"/>
                <a:cs typeface="Courier New"/>
              </a:rPr>
              <a:t>      report += "\</a:t>
            </a:r>
            <a:r>
              <a:rPr lang="en-US" sz="1200" dirty="0" err="1" smtClean="0">
                <a:latin typeface="Courier New"/>
                <a:cs typeface="Courier New"/>
              </a:rPr>
              <a:t>n\nCD</a:t>
            </a:r>
            <a:r>
              <a:rPr lang="en-US" sz="1200" dirty="0" smtClean="0">
                <a:latin typeface="Courier New"/>
                <a:cs typeface="Courier New"/>
              </a:rPr>
              <a:t> List:\</a:t>
            </a:r>
            <a:r>
              <a:rPr lang="en-US" sz="1200" dirty="0" err="1" smtClean="0">
                <a:latin typeface="Courier New"/>
                <a:cs typeface="Courier New"/>
              </a:rPr>
              <a:t>n\n</a:t>
            </a:r>
            <a:r>
              <a:rPr lang="en-US" sz="1200" dirty="0" smtClean="0">
                <a:latin typeface="Courier New"/>
                <a:cs typeface="Courier New"/>
              </a:rPr>
              <a:t>";</a:t>
            </a:r>
          </a:p>
          <a:p>
            <a:pPr>
              <a:buNone/>
            </a:pPr>
            <a:endParaRPr lang="en-US" sz="1200" dirty="0" smtClean="0">
              <a:latin typeface="Courier New"/>
              <a:cs typeface="Courier New"/>
            </a:endParaRPr>
          </a:p>
          <a:p>
            <a:pPr>
              <a:buNone/>
            </a:pPr>
            <a:r>
              <a:rPr lang="en-US" sz="1200" dirty="0" smtClean="0">
                <a:latin typeface="Courier New"/>
                <a:cs typeface="Courier New"/>
              </a:rPr>
              <a:t>      for (</a:t>
            </a:r>
            <a:r>
              <a:rPr lang="en-US" sz="1200" dirty="0" err="1" smtClean="0">
                <a:latin typeface="Courier New"/>
                <a:cs typeface="Courier New"/>
              </a:rPr>
              <a:t>int</a:t>
            </a:r>
            <a:r>
              <a:rPr lang="en-US" sz="1200" dirty="0" smtClean="0">
                <a:latin typeface="Courier New"/>
                <a:cs typeface="Courier New"/>
              </a:rPr>
              <a:t> </a:t>
            </a:r>
            <a:r>
              <a:rPr lang="en-US" sz="1200" dirty="0" err="1" smtClean="0">
                <a:latin typeface="Courier New"/>
                <a:cs typeface="Courier New"/>
              </a:rPr>
              <a:t>cd</a:t>
            </a:r>
            <a:r>
              <a:rPr lang="en-US" sz="1200" dirty="0" smtClean="0">
                <a:latin typeface="Courier New"/>
                <a:cs typeface="Courier New"/>
              </a:rPr>
              <a:t> = 0; </a:t>
            </a:r>
            <a:r>
              <a:rPr lang="en-US" sz="1200" dirty="0" err="1" smtClean="0">
                <a:latin typeface="Courier New"/>
                <a:cs typeface="Courier New"/>
              </a:rPr>
              <a:t>cd</a:t>
            </a:r>
            <a:r>
              <a:rPr lang="en-US" sz="1200" dirty="0" smtClean="0">
                <a:latin typeface="Courier New"/>
                <a:cs typeface="Courier New"/>
              </a:rPr>
              <a:t> &lt; count; </a:t>
            </a:r>
            <a:r>
              <a:rPr lang="en-US" sz="1200" dirty="0" err="1" smtClean="0">
                <a:latin typeface="Courier New"/>
                <a:cs typeface="Courier New"/>
              </a:rPr>
              <a:t>cd</a:t>
            </a:r>
            <a:r>
              <a:rPr lang="en-US" sz="1200" dirty="0" smtClean="0">
                <a:latin typeface="Courier New"/>
                <a:cs typeface="Courier New"/>
              </a:rPr>
              <a:t>++)</a:t>
            </a:r>
          </a:p>
          <a:p>
            <a:pPr>
              <a:buNone/>
            </a:pPr>
            <a:r>
              <a:rPr lang="en-US" sz="1200" dirty="0" smtClean="0">
                <a:latin typeface="Courier New"/>
                <a:cs typeface="Courier New"/>
              </a:rPr>
              <a:t>         report += </a:t>
            </a:r>
            <a:r>
              <a:rPr lang="en-US" sz="1200" b="1" dirty="0" err="1" smtClean="0">
                <a:solidFill>
                  <a:srgbClr val="00B050"/>
                </a:solidFill>
                <a:latin typeface="Courier New"/>
                <a:cs typeface="Courier New"/>
              </a:rPr>
              <a:t>collection[cd].toString</a:t>
            </a:r>
            <a:r>
              <a:rPr lang="en-US" sz="1200" b="1" dirty="0" smtClean="0">
                <a:solidFill>
                  <a:srgbClr val="00B050"/>
                </a:solidFill>
                <a:latin typeface="Courier New"/>
                <a:cs typeface="Courier New"/>
              </a:rPr>
              <a:t>()</a:t>
            </a:r>
            <a:r>
              <a:rPr lang="en-US" sz="1200" dirty="0" smtClean="0">
                <a:latin typeface="Courier New"/>
                <a:cs typeface="Courier New"/>
              </a:rPr>
              <a:t> + "\</a:t>
            </a:r>
            <a:r>
              <a:rPr lang="en-US" sz="1200" dirty="0" err="1" smtClean="0">
                <a:latin typeface="Courier New"/>
                <a:cs typeface="Courier New"/>
              </a:rPr>
              <a:t>n</a:t>
            </a:r>
            <a:r>
              <a:rPr lang="en-US" sz="1200" dirty="0" smtClean="0">
                <a:latin typeface="Courier New"/>
                <a:cs typeface="Courier New"/>
              </a:rPr>
              <a:t>";</a:t>
            </a:r>
          </a:p>
          <a:p>
            <a:pPr>
              <a:buNone/>
            </a:pPr>
            <a:endParaRPr lang="en-US" sz="1200" dirty="0" smtClean="0">
              <a:latin typeface="Courier New"/>
              <a:cs typeface="Courier New"/>
            </a:endParaRPr>
          </a:p>
          <a:p>
            <a:pPr>
              <a:buNone/>
            </a:pPr>
            <a:r>
              <a:rPr lang="en-US" sz="1200" dirty="0" smtClean="0">
                <a:latin typeface="Courier New"/>
                <a:cs typeface="Courier New"/>
              </a:rPr>
              <a:t>      return report;</a:t>
            </a:r>
          </a:p>
          <a:p>
            <a:pPr>
              <a:buNone/>
            </a:pPr>
            <a:r>
              <a:rPr lang="en-US" sz="1200" dirty="0" smtClean="0">
                <a:latin typeface="Courier New"/>
                <a:cs typeface="Courier New"/>
              </a:rPr>
              <a:t>   }		</a:t>
            </a:r>
          </a:p>
          <a:p>
            <a:pPr>
              <a:buNone/>
            </a:pPr>
            <a:endParaRPr lang="en-US" sz="1200" dirty="0" smtClean="0">
              <a:latin typeface="Courier New"/>
              <a:cs typeface="Courier New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7 - </a:t>
            </a:r>
            <a:fld id="{90994C07-E970-A243-9601-A1D642E986EC}" type="slidenum">
              <a:rPr lang="en-US" smtClean="0"/>
              <a:pPr/>
              <a:t>73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922" y="274638"/>
            <a:ext cx="8694229" cy="608171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200" dirty="0" smtClean="0">
                <a:latin typeface="Courier New"/>
                <a:cs typeface="Courier New"/>
              </a:rPr>
              <a:t>   </a:t>
            </a:r>
            <a:r>
              <a:rPr lang="en-US" sz="1200" dirty="0" smtClean="0">
                <a:solidFill>
                  <a:srgbClr val="3366FF"/>
                </a:solidFill>
                <a:latin typeface="Courier New"/>
                <a:cs typeface="Courier New"/>
              </a:rPr>
              <a:t>//-----------------------------------------------------------------</a:t>
            </a:r>
          </a:p>
          <a:p>
            <a:pPr>
              <a:buNone/>
            </a:pPr>
            <a:r>
              <a:rPr lang="en-US" sz="1200" dirty="0" smtClean="0">
                <a:solidFill>
                  <a:srgbClr val="3366FF"/>
                </a:solidFill>
                <a:latin typeface="Courier New"/>
                <a:cs typeface="Courier New"/>
              </a:rPr>
              <a:t>   //  Increases the capacity of the collection by creating a</a:t>
            </a:r>
          </a:p>
          <a:p>
            <a:pPr>
              <a:buNone/>
            </a:pPr>
            <a:r>
              <a:rPr lang="en-US" sz="1200" dirty="0" smtClean="0">
                <a:solidFill>
                  <a:srgbClr val="3366FF"/>
                </a:solidFill>
                <a:latin typeface="Courier New"/>
                <a:cs typeface="Courier New"/>
              </a:rPr>
              <a:t>   //  larger array and copying the existing collection into it.</a:t>
            </a:r>
          </a:p>
          <a:p>
            <a:pPr>
              <a:buNone/>
            </a:pPr>
            <a:r>
              <a:rPr lang="en-US" sz="1200" dirty="0" smtClean="0">
                <a:solidFill>
                  <a:srgbClr val="3366FF"/>
                </a:solidFill>
                <a:latin typeface="Courier New"/>
                <a:cs typeface="Courier New"/>
              </a:rPr>
              <a:t>   //-----------------------------------------------------------------</a:t>
            </a:r>
          </a:p>
          <a:p>
            <a:pPr>
              <a:buNone/>
            </a:pPr>
            <a:r>
              <a:rPr lang="en-US" sz="1200" dirty="0" smtClean="0">
                <a:latin typeface="Courier New"/>
                <a:cs typeface="Courier New"/>
              </a:rPr>
              <a:t>   private void </a:t>
            </a:r>
            <a:r>
              <a:rPr lang="en-US" sz="1200" dirty="0" err="1" smtClean="0">
                <a:latin typeface="Courier New"/>
                <a:cs typeface="Courier New"/>
              </a:rPr>
              <a:t>increaseSize</a:t>
            </a:r>
            <a:r>
              <a:rPr lang="en-US" sz="1200" dirty="0" smtClean="0">
                <a:latin typeface="Courier New"/>
                <a:cs typeface="Courier New"/>
              </a:rPr>
              <a:t>()</a:t>
            </a:r>
          </a:p>
          <a:p>
            <a:pPr>
              <a:buNone/>
            </a:pPr>
            <a:r>
              <a:rPr lang="en-US" sz="1200" dirty="0" smtClean="0">
                <a:latin typeface="Courier New"/>
                <a:cs typeface="Courier New"/>
              </a:rPr>
              <a:t>   {</a:t>
            </a:r>
          </a:p>
          <a:p>
            <a:pPr>
              <a:buNone/>
            </a:pPr>
            <a:r>
              <a:rPr lang="en-US" sz="1200" dirty="0" smtClean="0">
                <a:latin typeface="Courier New"/>
                <a:cs typeface="Courier New"/>
              </a:rPr>
              <a:t>      CD[] temp = new </a:t>
            </a:r>
            <a:r>
              <a:rPr lang="en-US" sz="1200" dirty="0" err="1" smtClean="0">
                <a:latin typeface="Courier New"/>
                <a:cs typeface="Courier New"/>
              </a:rPr>
              <a:t>CD[collection.length</a:t>
            </a:r>
            <a:r>
              <a:rPr lang="en-US" sz="1200" dirty="0" smtClean="0">
                <a:latin typeface="Courier New"/>
                <a:cs typeface="Courier New"/>
              </a:rPr>
              <a:t> * 2];</a:t>
            </a:r>
          </a:p>
          <a:p>
            <a:pPr>
              <a:buNone/>
            </a:pPr>
            <a:endParaRPr lang="en-US" sz="1200" dirty="0" smtClean="0">
              <a:latin typeface="Courier New"/>
              <a:cs typeface="Courier New"/>
            </a:endParaRPr>
          </a:p>
          <a:p>
            <a:pPr>
              <a:buNone/>
            </a:pPr>
            <a:r>
              <a:rPr lang="en-US" sz="1200" dirty="0" smtClean="0">
                <a:latin typeface="Courier New"/>
                <a:cs typeface="Courier New"/>
              </a:rPr>
              <a:t>      for (</a:t>
            </a:r>
            <a:r>
              <a:rPr lang="en-US" sz="1200" dirty="0" err="1" smtClean="0">
                <a:latin typeface="Courier New"/>
                <a:cs typeface="Courier New"/>
              </a:rPr>
              <a:t>int</a:t>
            </a:r>
            <a:r>
              <a:rPr lang="en-US" sz="1200" dirty="0" smtClean="0">
                <a:latin typeface="Courier New"/>
                <a:cs typeface="Courier New"/>
              </a:rPr>
              <a:t> cd = 0; cd &lt; </a:t>
            </a:r>
            <a:r>
              <a:rPr lang="en-US" sz="1200" dirty="0" err="1" smtClean="0">
                <a:latin typeface="Courier New"/>
                <a:cs typeface="Courier New"/>
              </a:rPr>
              <a:t>collection.length</a:t>
            </a:r>
            <a:r>
              <a:rPr lang="en-US" sz="1200" dirty="0" smtClean="0">
                <a:latin typeface="Courier New"/>
                <a:cs typeface="Courier New"/>
              </a:rPr>
              <a:t>; cd++){</a:t>
            </a:r>
          </a:p>
          <a:p>
            <a:pPr>
              <a:buNone/>
            </a:pPr>
            <a:r>
              <a:rPr lang="en-US" sz="1200" dirty="0" smtClean="0">
                <a:latin typeface="Courier New"/>
                <a:cs typeface="Courier New"/>
              </a:rPr>
              <a:t>         temp[cd] = collection[cd];</a:t>
            </a:r>
          </a:p>
          <a:p>
            <a:pPr>
              <a:buNone/>
            </a:pPr>
            <a:r>
              <a:rPr lang="en-US" sz="1200" dirty="0">
                <a:latin typeface="Courier New"/>
                <a:cs typeface="Courier New"/>
              </a:rPr>
              <a:t> </a:t>
            </a:r>
            <a:r>
              <a:rPr lang="en-US" sz="1200" dirty="0" smtClean="0">
                <a:latin typeface="Courier New"/>
                <a:cs typeface="Courier New"/>
              </a:rPr>
              <a:t>     }</a:t>
            </a:r>
          </a:p>
          <a:p>
            <a:pPr>
              <a:buNone/>
            </a:pPr>
            <a:endParaRPr lang="en-US" sz="1200" dirty="0" smtClean="0">
              <a:latin typeface="Courier New"/>
              <a:cs typeface="Courier New"/>
            </a:endParaRPr>
          </a:p>
          <a:p>
            <a:pPr>
              <a:buNone/>
            </a:pPr>
            <a:r>
              <a:rPr lang="en-US" sz="1200" dirty="0" smtClean="0">
                <a:latin typeface="Courier New"/>
                <a:cs typeface="Courier New"/>
              </a:rPr>
              <a:t>      collection = temp;</a:t>
            </a:r>
          </a:p>
          <a:p>
            <a:pPr>
              <a:buNone/>
            </a:pPr>
            <a:r>
              <a:rPr lang="en-US" sz="1200" dirty="0" smtClean="0">
                <a:latin typeface="Courier New"/>
                <a:cs typeface="Courier New"/>
              </a:rPr>
              <a:t>   }</a:t>
            </a:r>
          </a:p>
          <a:p>
            <a:pPr>
              <a:buNone/>
            </a:pPr>
            <a:r>
              <a:rPr lang="en-US" sz="1200" dirty="0" smtClean="0">
                <a:latin typeface="Courier New"/>
                <a:cs typeface="Courier New"/>
              </a:rPr>
              <a:t>}		</a:t>
            </a:r>
          </a:p>
          <a:p>
            <a:pPr>
              <a:buNone/>
            </a:pPr>
            <a:endParaRPr lang="en-US" sz="1200" dirty="0" smtClean="0">
              <a:latin typeface="Courier New"/>
              <a:cs typeface="Courier New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7 - </a:t>
            </a:r>
            <a:fld id="{90994C07-E970-A243-9601-A1D642E986EC}" type="slidenum">
              <a:rPr lang="en-US" smtClean="0"/>
              <a:pPr/>
              <a:t>74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922" y="274638"/>
            <a:ext cx="8694229" cy="608171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200" dirty="0" smtClean="0">
                <a:solidFill>
                  <a:srgbClr val="3366FF"/>
                </a:solidFill>
                <a:latin typeface="Courier New"/>
                <a:cs typeface="Courier New"/>
              </a:rPr>
              <a:t>//********************************************************************</a:t>
            </a:r>
          </a:p>
          <a:p>
            <a:pPr>
              <a:buNone/>
            </a:pPr>
            <a:r>
              <a:rPr lang="en-US" sz="1200" dirty="0" smtClean="0">
                <a:solidFill>
                  <a:srgbClr val="3366FF"/>
                </a:solidFill>
                <a:latin typeface="Courier New"/>
                <a:cs typeface="Courier New"/>
              </a:rPr>
              <a:t>//  </a:t>
            </a:r>
            <a:r>
              <a:rPr lang="en-US" sz="1200" dirty="0" err="1" smtClean="0">
                <a:solidFill>
                  <a:srgbClr val="3366FF"/>
                </a:solidFill>
                <a:latin typeface="Courier New"/>
                <a:cs typeface="Courier New"/>
              </a:rPr>
              <a:t>CD.java</a:t>
            </a:r>
            <a:r>
              <a:rPr lang="en-US" sz="1200" dirty="0" smtClean="0">
                <a:solidFill>
                  <a:srgbClr val="3366FF"/>
                </a:solidFill>
                <a:latin typeface="Courier New"/>
                <a:cs typeface="Courier New"/>
              </a:rPr>
              <a:t>       Java Foundations</a:t>
            </a:r>
          </a:p>
          <a:p>
            <a:pPr>
              <a:buNone/>
            </a:pPr>
            <a:r>
              <a:rPr lang="en-US" sz="1200" dirty="0" smtClean="0">
                <a:solidFill>
                  <a:srgbClr val="3366FF"/>
                </a:solidFill>
                <a:latin typeface="Courier New"/>
                <a:cs typeface="Courier New"/>
              </a:rPr>
              <a:t>//</a:t>
            </a:r>
          </a:p>
          <a:p>
            <a:pPr>
              <a:buNone/>
            </a:pPr>
            <a:r>
              <a:rPr lang="en-US" sz="1200" dirty="0" smtClean="0">
                <a:solidFill>
                  <a:srgbClr val="3366FF"/>
                </a:solidFill>
                <a:latin typeface="Courier New"/>
                <a:cs typeface="Courier New"/>
              </a:rPr>
              <a:t>//  Represents a compact disc.</a:t>
            </a:r>
          </a:p>
          <a:p>
            <a:pPr>
              <a:buNone/>
            </a:pPr>
            <a:r>
              <a:rPr lang="en-US" sz="1200" dirty="0" smtClean="0">
                <a:solidFill>
                  <a:srgbClr val="3366FF"/>
                </a:solidFill>
                <a:latin typeface="Courier New"/>
                <a:cs typeface="Courier New"/>
              </a:rPr>
              <a:t>//********************************************************************</a:t>
            </a:r>
          </a:p>
          <a:p>
            <a:pPr>
              <a:buNone/>
            </a:pPr>
            <a:endParaRPr lang="en-US" sz="1200" dirty="0" smtClean="0">
              <a:latin typeface="Courier New"/>
              <a:cs typeface="Courier New"/>
            </a:endParaRPr>
          </a:p>
          <a:p>
            <a:pPr>
              <a:buNone/>
            </a:pPr>
            <a:r>
              <a:rPr lang="en-US" sz="1200" dirty="0" smtClean="0">
                <a:latin typeface="Courier New"/>
                <a:cs typeface="Courier New"/>
              </a:rPr>
              <a:t>import </a:t>
            </a:r>
            <a:r>
              <a:rPr lang="en-US" sz="1200" dirty="0" err="1" smtClean="0">
                <a:latin typeface="Courier New"/>
                <a:cs typeface="Courier New"/>
              </a:rPr>
              <a:t>java.text.NumberFormat</a:t>
            </a:r>
            <a:r>
              <a:rPr lang="en-US" sz="1200" dirty="0" smtClean="0">
                <a:latin typeface="Courier New"/>
                <a:cs typeface="Courier New"/>
              </a:rPr>
              <a:t>;</a:t>
            </a:r>
          </a:p>
          <a:p>
            <a:pPr>
              <a:buNone/>
            </a:pPr>
            <a:endParaRPr lang="en-US" sz="1200" dirty="0" smtClean="0">
              <a:latin typeface="Courier New"/>
              <a:cs typeface="Courier New"/>
            </a:endParaRPr>
          </a:p>
          <a:p>
            <a:pPr>
              <a:buNone/>
            </a:pPr>
            <a:r>
              <a:rPr lang="en-US" sz="1200" dirty="0" smtClean="0">
                <a:latin typeface="Courier New"/>
                <a:cs typeface="Courier New"/>
              </a:rPr>
              <a:t>public class CD</a:t>
            </a:r>
          </a:p>
          <a:p>
            <a:pPr>
              <a:buNone/>
            </a:pPr>
            <a:r>
              <a:rPr lang="en-US" sz="1200" dirty="0" smtClean="0">
                <a:latin typeface="Courier New"/>
                <a:cs typeface="Courier New"/>
              </a:rPr>
              <a:t>{</a:t>
            </a:r>
          </a:p>
          <a:p>
            <a:pPr>
              <a:buNone/>
            </a:pPr>
            <a:r>
              <a:rPr lang="en-US" sz="1200" dirty="0" smtClean="0">
                <a:latin typeface="Courier New"/>
                <a:cs typeface="Courier New"/>
              </a:rPr>
              <a:t>   private String title, artist;</a:t>
            </a:r>
          </a:p>
          <a:p>
            <a:pPr>
              <a:buNone/>
            </a:pPr>
            <a:r>
              <a:rPr lang="en-US" sz="1200" dirty="0" smtClean="0">
                <a:latin typeface="Courier New"/>
                <a:cs typeface="Courier New"/>
              </a:rPr>
              <a:t>   private double cost;</a:t>
            </a:r>
          </a:p>
          <a:p>
            <a:pPr>
              <a:buNone/>
            </a:pPr>
            <a:r>
              <a:rPr lang="en-US" sz="1200" dirty="0" smtClean="0">
                <a:latin typeface="Courier New"/>
                <a:cs typeface="Courier New"/>
              </a:rPr>
              <a:t>   private </a:t>
            </a:r>
            <a:r>
              <a:rPr lang="en-US" sz="1200" dirty="0" err="1" smtClean="0">
                <a:latin typeface="Courier New"/>
                <a:cs typeface="Courier New"/>
              </a:rPr>
              <a:t>int</a:t>
            </a:r>
            <a:r>
              <a:rPr lang="en-US" sz="1200" dirty="0" smtClean="0">
                <a:latin typeface="Courier New"/>
                <a:cs typeface="Courier New"/>
              </a:rPr>
              <a:t> tracks;</a:t>
            </a:r>
          </a:p>
          <a:p>
            <a:pPr>
              <a:buNone/>
            </a:pPr>
            <a:endParaRPr lang="en-US" sz="1200" dirty="0" smtClean="0">
              <a:latin typeface="Courier New"/>
              <a:cs typeface="Courier New"/>
            </a:endParaRPr>
          </a:p>
          <a:p>
            <a:pPr>
              <a:buNone/>
            </a:pPr>
            <a:r>
              <a:rPr lang="en-US" sz="1200" dirty="0" smtClean="0">
                <a:solidFill>
                  <a:srgbClr val="3366FF"/>
                </a:solidFill>
                <a:latin typeface="Courier New"/>
                <a:cs typeface="Courier New"/>
              </a:rPr>
              <a:t>   //-----------------------------------------------------------------</a:t>
            </a:r>
          </a:p>
          <a:p>
            <a:pPr>
              <a:buNone/>
            </a:pPr>
            <a:r>
              <a:rPr lang="en-US" sz="1200" dirty="0" smtClean="0">
                <a:solidFill>
                  <a:srgbClr val="3366FF"/>
                </a:solidFill>
                <a:latin typeface="Courier New"/>
                <a:cs typeface="Courier New"/>
              </a:rPr>
              <a:t>   //  Creates a new CD with the specified information.</a:t>
            </a:r>
          </a:p>
          <a:p>
            <a:pPr>
              <a:buNone/>
            </a:pPr>
            <a:r>
              <a:rPr lang="en-US" sz="1200" dirty="0" smtClean="0">
                <a:solidFill>
                  <a:srgbClr val="3366FF"/>
                </a:solidFill>
                <a:latin typeface="Courier New"/>
                <a:cs typeface="Courier New"/>
              </a:rPr>
              <a:t>   //-----------------------------------------------------------------</a:t>
            </a:r>
          </a:p>
          <a:p>
            <a:pPr>
              <a:buNone/>
            </a:pPr>
            <a:r>
              <a:rPr lang="en-US" sz="1200" dirty="0" smtClean="0">
                <a:latin typeface="Courier New"/>
                <a:cs typeface="Courier New"/>
              </a:rPr>
              <a:t>   public </a:t>
            </a:r>
            <a:r>
              <a:rPr lang="en-US" sz="1200" dirty="0" err="1" smtClean="0">
                <a:latin typeface="Courier New"/>
                <a:cs typeface="Courier New"/>
              </a:rPr>
              <a:t>CD(String</a:t>
            </a:r>
            <a:r>
              <a:rPr lang="en-US" sz="1200" dirty="0" smtClean="0">
                <a:latin typeface="Courier New"/>
                <a:cs typeface="Courier New"/>
              </a:rPr>
              <a:t> name, String singer, double price, </a:t>
            </a:r>
            <a:r>
              <a:rPr lang="en-US" sz="1200" dirty="0" err="1" smtClean="0">
                <a:latin typeface="Courier New"/>
                <a:cs typeface="Courier New"/>
              </a:rPr>
              <a:t>int</a:t>
            </a:r>
            <a:r>
              <a:rPr lang="en-US" sz="1200" dirty="0" smtClean="0">
                <a:latin typeface="Courier New"/>
                <a:cs typeface="Courier New"/>
              </a:rPr>
              <a:t> </a:t>
            </a:r>
            <a:r>
              <a:rPr lang="en-US" sz="1200" dirty="0" err="1" smtClean="0">
                <a:latin typeface="Courier New"/>
                <a:cs typeface="Courier New"/>
              </a:rPr>
              <a:t>numTracks</a:t>
            </a:r>
            <a:r>
              <a:rPr lang="en-US" sz="1200" dirty="0" smtClean="0">
                <a:latin typeface="Courier New"/>
                <a:cs typeface="Courier New"/>
              </a:rPr>
              <a:t>)</a:t>
            </a:r>
          </a:p>
          <a:p>
            <a:pPr>
              <a:buNone/>
            </a:pPr>
            <a:r>
              <a:rPr lang="en-US" sz="1200" dirty="0" smtClean="0">
                <a:latin typeface="Courier New"/>
                <a:cs typeface="Courier New"/>
              </a:rPr>
              <a:t>   {</a:t>
            </a:r>
          </a:p>
          <a:p>
            <a:pPr>
              <a:buNone/>
            </a:pPr>
            <a:r>
              <a:rPr lang="en-US" sz="1200" dirty="0" smtClean="0">
                <a:latin typeface="Courier New"/>
                <a:cs typeface="Courier New"/>
              </a:rPr>
              <a:t>      title = name;</a:t>
            </a:r>
          </a:p>
          <a:p>
            <a:pPr>
              <a:buNone/>
            </a:pPr>
            <a:r>
              <a:rPr lang="en-US" sz="1200" dirty="0" smtClean="0">
                <a:latin typeface="Courier New"/>
                <a:cs typeface="Courier New"/>
              </a:rPr>
              <a:t>      artist = singer;</a:t>
            </a:r>
          </a:p>
          <a:p>
            <a:pPr>
              <a:buNone/>
            </a:pPr>
            <a:r>
              <a:rPr lang="en-US" sz="1200" dirty="0" smtClean="0">
                <a:latin typeface="Courier New"/>
                <a:cs typeface="Courier New"/>
              </a:rPr>
              <a:t>      cost = price;</a:t>
            </a:r>
          </a:p>
          <a:p>
            <a:pPr>
              <a:buNone/>
            </a:pPr>
            <a:r>
              <a:rPr lang="en-US" sz="1200" dirty="0" smtClean="0">
                <a:latin typeface="Courier New"/>
                <a:cs typeface="Courier New"/>
              </a:rPr>
              <a:t>      tracks = </a:t>
            </a:r>
            <a:r>
              <a:rPr lang="en-US" sz="1200" dirty="0" err="1" smtClean="0">
                <a:latin typeface="Courier New"/>
                <a:cs typeface="Courier New"/>
              </a:rPr>
              <a:t>numTracks</a:t>
            </a:r>
            <a:r>
              <a:rPr lang="en-US" sz="1200" dirty="0" smtClean="0">
                <a:latin typeface="Courier New"/>
                <a:cs typeface="Courier New"/>
              </a:rPr>
              <a:t>;</a:t>
            </a:r>
          </a:p>
          <a:p>
            <a:pPr>
              <a:buNone/>
            </a:pPr>
            <a:r>
              <a:rPr lang="en-US" sz="1200" dirty="0" smtClean="0">
                <a:latin typeface="Courier New"/>
                <a:cs typeface="Courier New"/>
              </a:rPr>
              <a:t>   }		</a:t>
            </a:r>
          </a:p>
          <a:p>
            <a:pPr>
              <a:buNone/>
            </a:pPr>
            <a:endParaRPr lang="en-US" sz="1200" dirty="0" smtClean="0">
              <a:latin typeface="Courier New"/>
              <a:cs typeface="Courier New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7 - </a:t>
            </a:r>
            <a:fld id="{90994C07-E970-A243-9601-A1D642E986EC}" type="slidenum">
              <a:rPr lang="en-US" smtClean="0"/>
              <a:pPr/>
              <a:t>75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922" y="274638"/>
            <a:ext cx="8694229" cy="608171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200" dirty="0" smtClean="0">
                <a:latin typeface="Courier New"/>
                <a:cs typeface="Courier New"/>
              </a:rPr>
              <a:t>   </a:t>
            </a:r>
            <a:r>
              <a:rPr lang="en-US" sz="1200" dirty="0" smtClean="0">
                <a:solidFill>
                  <a:srgbClr val="3366FF"/>
                </a:solidFill>
                <a:latin typeface="Courier New"/>
                <a:cs typeface="Courier New"/>
              </a:rPr>
              <a:t>//-----------------------------------------------------------------</a:t>
            </a:r>
          </a:p>
          <a:p>
            <a:pPr>
              <a:buNone/>
            </a:pPr>
            <a:r>
              <a:rPr lang="en-US" sz="1200" dirty="0" smtClean="0">
                <a:solidFill>
                  <a:srgbClr val="3366FF"/>
                </a:solidFill>
                <a:latin typeface="Courier New"/>
                <a:cs typeface="Courier New"/>
              </a:rPr>
              <a:t>   //  Returns a string description of this CD.</a:t>
            </a:r>
          </a:p>
          <a:p>
            <a:pPr>
              <a:buNone/>
            </a:pPr>
            <a:r>
              <a:rPr lang="en-US" sz="1200" dirty="0" smtClean="0">
                <a:solidFill>
                  <a:srgbClr val="3366FF"/>
                </a:solidFill>
                <a:latin typeface="Courier New"/>
                <a:cs typeface="Courier New"/>
              </a:rPr>
              <a:t>   //-----------------------------------------------------------------</a:t>
            </a:r>
          </a:p>
          <a:p>
            <a:pPr>
              <a:buNone/>
            </a:pPr>
            <a:r>
              <a:rPr lang="en-US" sz="1200" dirty="0" smtClean="0">
                <a:latin typeface="Courier New"/>
                <a:cs typeface="Courier New"/>
              </a:rPr>
              <a:t>   public String </a:t>
            </a:r>
            <a:r>
              <a:rPr lang="en-US" sz="1200" dirty="0" err="1" smtClean="0">
                <a:latin typeface="Courier New"/>
                <a:cs typeface="Courier New"/>
              </a:rPr>
              <a:t>toString</a:t>
            </a:r>
            <a:r>
              <a:rPr lang="en-US" sz="1200" dirty="0" smtClean="0">
                <a:latin typeface="Courier New"/>
                <a:cs typeface="Courier New"/>
              </a:rPr>
              <a:t>()</a:t>
            </a:r>
          </a:p>
          <a:p>
            <a:pPr>
              <a:buNone/>
            </a:pPr>
            <a:r>
              <a:rPr lang="en-US" sz="1200" dirty="0" smtClean="0">
                <a:latin typeface="Courier New"/>
                <a:cs typeface="Courier New"/>
              </a:rPr>
              <a:t>   {</a:t>
            </a:r>
          </a:p>
          <a:p>
            <a:pPr>
              <a:buNone/>
            </a:pPr>
            <a:r>
              <a:rPr lang="en-US" sz="1200" dirty="0" smtClean="0">
                <a:latin typeface="Courier New"/>
                <a:cs typeface="Courier New"/>
              </a:rPr>
              <a:t>      </a:t>
            </a:r>
            <a:r>
              <a:rPr lang="en-US" sz="1200" dirty="0" err="1" smtClean="0">
                <a:latin typeface="Courier New"/>
                <a:cs typeface="Courier New"/>
              </a:rPr>
              <a:t>NumberFormat</a:t>
            </a:r>
            <a:r>
              <a:rPr lang="en-US" sz="1200" dirty="0" smtClean="0">
                <a:latin typeface="Courier New"/>
                <a:cs typeface="Courier New"/>
              </a:rPr>
              <a:t> </a:t>
            </a:r>
            <a:r>
              <a:rPr lang="en-US" sz="1200" dirty="0" err="1" smtClean="0">
                <a:latin typeface="Courier New"/>
                <a:cs typeface="Courier New"/>
              </a:rPr>
              <a:t>fmt</a:t>
            </a:r>
            <a:r>
              <a:rPr lang="en-US" sz="1200" dirty="0" smtClean="0">
                <a:latin typeface="Courier New"/>
                <a:cs typeface="Courier New"/>
              </a:rPr>
              <a:t> = </a:t>
            </a:r>
            <a:r>
              <a:rPr lang="en-US" sz="1200" dirty="0" err="1" smtClean="0">
                <a:latin typeface="Courier New"/>
                <a:cs typeface="Courier New"/>
              </a:rPr>
              <a:t>NumberFormat.getCurrencyInstance</a:t>
            </a:r>
            <a:r>
              <a:rPr lang="en-US" sz="1200" dirty="0" smtClean="0">
                <a:latin typeface="Courier New"/>
                <a:cs typeface="Courier New"/>
              </a:rPr>
              <a:t>();</a:t>
            </a:r>
          </a:p>
          <a:p>
            <a:pPr>
              <a:buNone/>
            </a:pPr>
            <a:endParaRPr lang="en-US" sz="1200" dirty="0" smtClean="0">
              <a:latin typeface="Courier New"/>
              <a:cs typeface="Courier New"/>
            </a:endParaRPr>
          </a:p>
          <a:p>
            <a:pPr>
              <a:buNone/>
            </a:pPr>
            <a:r>
              <a:rPr lang="en-US" sz="1200" dirty="0" smtClean="0">
                <a:latin typeface="Courier New"/>
                <a:cs typeface="Courier New"/>
              </a:rPr>
              <a:t>      String description;</a:t>
            </a:r>
          </a:p>
          <a:p>
            <a:pPr>
              <a:buNone/>
            </a:pPr>
            <a:endParaRPr lang="en-US" sz="1200" dirty="0" smtClean="0">
              <a:latin typeface="Courier New"/>
              <a:cs typeface="Courier New"/>
            </a:endParaRPr>
          </a:p>
          <a:p>
            <a:pPr>
              <a:buNone/>
            </a:pPr>
            <a:r>
              <a:rPr lang="en-US" sz="1200" dirty="0" smtClean="0">
                <a:latin typeface="Courier New"/>
                <a:cs typeface="Courier New"/>
              </a:rPr>
              <a:t>      description = </a:t>
            </a:r>
            <a:r>
              <a:rPr lang="en-US" sz="1200" dirty="0" err="1" smtClean="0">
                <a:latin typeface="Courier New"/>
                <a:cs typeface="Courier New"/>
              </a:rPr>
              <a:t>fmt.format(cost</a:t>
            </a:r>
            <a:r>
              <a:rPr lang="en-US" sz="1200" dirty="0" smtClean="0">
                <a:latin typeface="Courier New"/>
                <a:cs typeface="Courier New"/>
              </a:rPr>
              <a:t>) + "\</a:t>
            </a:r>
            <a:r>
              <a:rPr lang="en-US" sz="1200" dirty="0" err="1" smtClean="0">
                <a:latin typeface="Courier New"/>
                <a:cs typeface="Courier New"/>
              </a:rPr>
              <a:t>t</a:t>
            </a:r>
            <a:r>
              <a:rPr lang="en-US" sz="1200" dirty="0" smtClean="0">
                <a:latin typeface="Courier New"/>
                <a:cs typeface="Courier New"/>
              </a:rPr>
              <a:t>" + tracks + "\</a:t>
            </a:r>
            <a:r>
              <a:rPr lang="en-US" sz="1200" dirty="0" err="1" smtClean="0">
                <a:latin typeface="Courier New"/>
                <a:cs typeface="Courier New"/>
              </a:rPr>
              <a:t>t</a:t>
            </a:r>
            <a:r>
              <a:rPr lang="en-US" sz="1200" dirty="0" smtClean="0">
                <a:latin typeface="Courier New"/>
                <a:cs typeface="Courier New"/>
              </a:rPr>
              <a:t>";</a:t>
            </a:r>
          </a:p>
          <a:p>
            <a:pPr>
              <a:buNone/>
            </a:pPr>
            <a:r>
              <a:rPr lang="en-US" sz="1200" dirty="0" smtClean="0">
                <a:latin typeface="Courier New"/>
                <a:cs typeface="Courier New"/>
              </a:rPr>
              <a:t>      description += title + "\</a:t>
            </a:r>
            <a:r>
              <a:rPr lang="en-US" sz="1200" dirty="0" err="1" smtClean="0">
                <a:latin typeface="Courier New"/>
                <a:cs typeface="Courier New"/>
              </a:rPr>
              <a:t>t</a:t>
            </a:r>
            <a:r>
              <a:rPr lang="en-US" sz="1200" dirty="0" smtClean="0">
                <a:latin typeface="Courier New"/>
                <a:cs typeface="Courier New"/>
              </a:rPr>
              <a:t>" + artist;</a:t>
            </a:r>
          </a:p>
          <a:p>
            <a:pPr>
              <a:buNone/>
            </a:pPr>
            <a:endParaRPr lang="en-US" sz="1200" dirty="0" smtClean="0">
              <a:latin typeface="Courier New"/>
              <a:cs typeface="Courier New"/>
            </a:endParaRPr>
          </a:p>
          <a:p>
            <a:pPr>
              <a:buNone/>
            </a:pPr>
            <a:r>
              <a:rPr lang="en-US" sz="1200" dirty="0" smtClean="0">
                <a:latin typeface="Courier New"/>
                <a:cs typeface="Courier New"/>
              </a:rPr>
              <a:t>      return description;</a:t>
            </a:r>
          </a:p>
          <a:p>
            <a:pPr>
              <a:buNone/>
            </a:pPr>
            <a:r>
              <a:rPr lang="en-US" sz="1200" dirty="0" smtClean="0">
                <a:latin typeface="Courier New"/>
                <a:cs typeface="Courier New"/>
              </a:rPr>
              <a:t>   }</a:t>
            </a:r>
          </a:p>
          <a:p>
            <a:pPr>
              <a:buNone/>
            </a:pPr>
            <a:r>
              <a:rPr lang="en-US" sz="1200" dirty="0" smtClean="0">
                <a:latin typeface="Courier New"/>
                <a:cs typeface="Courier New"/>
              </a:rPr>
              <a:t>}		</a:t>
            </a:r>
          </a:p>
          <a:p>
            <a:pPr>
              <a:buNone/>
            </a:pPr>
            <a:endParaRPr lang="en-US" sz="1200" dirty="0" smtClean="0">
              <a:latin typeface="Courier New"/>
              <a:cs typeface="Courier New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7 - </a:t>
            </a:r>
            <a:fld id="{90994C07-E970-A243-9601-A1D642E986EC}" type="slidenum">
              <a:rPr lang="en-US" smtClean="0"/>
              <a:pPr/>
              <a:t>76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Intermediate Summary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Declaration of an array – </a:t>
            </a:r>
            <a:r>
              <a:rPr lang="en-CA" i="1" dirty="0" err="1" smtClean="0"/>
              <a:t>data_type</a:t>
            </a:r>
            <a:r>
              <a:rPr lang="en-CA" dirty="0" smtClean="0"/>
              <a:t>[]</a:t>
            </a:r>
          </a:p>
          <a:p>
            <a:r>
              <a:rPr lang="en-CA" dirty="0" smtClean="0"/>
              <a:t>Arrays are objects – .length </a:t>
            </a:r>
          </a:p>
          <a:p>
            <a:r>
              <a:rPr lang="en-CA" dirty="0" smtClean="0"/>
              <a:t>Initialization – { ... }</a:t>
            </a:r>
          </a:p>
          <a:p>
            <a:r>
              <a:rPr lang="en-CA" dirty="0" smtClean="0"/>
              <a:t>Array of any data types, including objects</a:t>
            </a:r>
          </a:p>
          <a:p>
            <a:r>
              <a:rPr lang="en-CA" dirty="0" smtClean="0"/>
              <a:t>Arrays can be passed to a method</a:t>
            </a:r>
          </a:p>
          <a:p>
            <a:r>
              <a:rPr lang="en-CA" dirty="0" smtClean="0"/>
              <a:t>A method can return an array</a:t>
            </a:r>
          </a:p>
          <a:p>
            <a:r>
              <a:rPr lang="en-CA" dirty="0" smtClean="0"/>
              <a:t>Some simple but important algorithms (operations)</a:t>
            </a:r>
          </a:p>
          <a:p>
            <a:endParaRPr lang="en-CA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7 - </a:t>
            </a:r>
            <a:fld id="{90994C07-E970-A243-9601-A1D642E986EC}" type="slidenum">
              <a:rPr lang="en-US" smtClean="0"/>
              <a:pPr/>
              <a:t>77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16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>
                <a:solidFill>
                  <a:srgbClr val="FF0000"/>
                </a:solidFill>
              </a:rPr>
              <a:t>Some of Common Array </a:t>
            </a:r>
            <a:r>
              <a:rPr lang="en-CA" b="1" u="sng" dirty="0" smtClean="0">
                <a:solidFill>
                  <a:srgbClr val="FF0000"/>
                </a:solidFill>
              </a:rPr>
              <a:t>Methods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/>
              <a:t>Filling</a:t>
            </a:r>
          </a:p>
          <a:p>
            <a:r>
              <a:rPr lang="en-CA" dirty="0"/>
              <a:t>Reading Input</a:t>
            </a:r>
          </a:p>
          <a:p>
            <a:r>
              <a:rPr lang="en-CA" dirty="0" smtClean="0"/>
              <a:t>Sum</a:t>
            </a:r>
          </a:p>
          <a:p>
            <a:r>
              <a:rPr lang="en-CA" dirty="0" smtClean="0"/>
              <a:t>Average value</a:t>
            </a:r>
            <a:endParaRPr lang="en-CA" dirty="0"/>
          </a:p>
          <a:p>
            <a:r>
              <a:rPr lang="en-CA" dirty="0" smtClean="0"/>
              <a:t>Maximum</a:t>
            </a:r>
          </a:p>
          <a:p>
            <a:r>
              <a:rPr lang="en-CA" dirty="0" smtClean="0"/>
              <a:t>Minimum</a:t>
            </a:r>
          </a:p>
          <a:p>
            <a:r>
              <a:rPr lang="en-CA" dirty="0" smtClean="0"/>
              <a:t>Search a value – linear search</a:t>
            </a:r>
          </a:p>
          <a:p>
            <a:r>
              <a:rPr lang="en-CA" dirty="0" smtClean="0"/>
              <a:t>Count</a:t>
            </a:r>
          </a:p>
          <a:p>
            <a:r>
              <a:rPr lang="en-CA" dirty="0" smtClean="0"/>
              <a:t>Add</a:t>
            </a:r>
          </a:p>
          <a:p>
            <a:endParaRPr lang="en-CA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7 - </a:t>
            </a:r>
            <a:fld id="{90994C07-E970-A243-9601-A1D642E986EC}" type="slidenum">
              <a:rPr lang="en-US" smtClean="0"/>
              <a:pPr/>
              <a:t>78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33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dirty="0" smtClean="0"/>
              <a:t>Reading inputs – </a:t>
            </a:r>
            <a:r>
              <a:rPr lang="en-US" dirty="0" err="1" smtClean="0"/>
              <a:t>Util.</a:t>
            </a:r>
            <a:r>
              <a:rPr lang="en-US" b="1" dirty="0" err="1" smtClean="0">
                <a:solidFill>
                  <a:srgbClr val="0000FF"/>
                </a:solidFill>
              </a:rPr>
              <a:t>readIntegers</a:t>
            </a:r>
            <a:endParaRPr lang="en-US" b="1" dirty="0">
              <a:solidFill>
                <a:srgbClr val="0000FF"/>
              </a:solidFill>
            </a:endParaRPr>
          </a:p>
          <a:p>
            <a:pPr lvl="1">
              <a:spcBef>
                <a:spcPts val="600"/>
              </a:spcBef>
            </a:pP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public static </a:t>
            </a:r>
            <a:r>
              <a:rPr lang="en-US" sz="2400" b="1" dirty="0" err="1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b="1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[] 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readIntegers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n)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Algorithm:</a:t>
            </a:r>
          </a:p>
          <a:p>
            <a:pPr marL="914400" lvl="2" indent="0">
              <a:spcBef>
                <a:spcPts val="600"/>
              </a:spcBef>
              <a:buNone/>
            </a:pPr>
            <a:r>
              <a:rPr lang="en-US" dirty="0" smtClean="0"/>
              <a:t>Create an array of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dirty="0" smtClean="0"/>
              <a:t> elements;</a:t>
            </a:r>
          </a:p>
          <a:p>
            <a:pPr marL="914400" lvl="2" indent="0">
              <a:spcBef>
                <a:spcPts val="600"/>
              </a:spcBef>
              <a:buNone/>
            </a:pPr>
            <a:r>
              <a:rPr lang="en-US" dirty="0" smtClean="0"/>
              <a:t>Read integers and save them into the array;</a:t>
            </a:r>
          </a:p>
          <a:p>
            <a:pPr marL="914400" lvl="2" indent="0">
              <a:spcBef>
                <a:spcPts val="600"/>
              </a:spcBef>
              <a:buNone/>
            </a:pPr>
            <a:r>
              <a:rPr lang="en-US" dirty="0" smtClean="0"/>
              <a:t>Return the array;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Test </a:t>
            </a:r>
            <a:r>
              <a:rPr lang="en-US" dirty="0"/>
              <a:t>the above program with </a:t>
            </a:r>
          </a:p>
          <a:p>
            <a:pPr lvl="2">
              <a:spcBef>
                <a:spcPts val="600"/>
              </a:spcBef>
            </a:pPr>
            <a:r>
              <a:rPr lang="en-US" dirty="0">
                <a:hlinkClick r:id="rId3"/>
              </a:rPr>
              <a:t>http://cs.tru.ca/~</a:t>
            </a:r>
            <a:r>
              <a:rPr lang="en-US" dirty="0" smtClean="0">
                <a:hlinkClick r:id="rId3"/>
              </a:rPr>
              <a:t>mlee/comp1130/Fall2016/6. chapter7/Util1.java</a:t>
            </a:r>
            <a:r>
              <a:rPr lang="en-US" dirty="0"/>
              <a:t>.</a:t>
            </a:r>
          </a:p>
          <a:p>
            <a:pPr lvl="2">
              <a:spcBef>
                <a:spcPts val="600"/>
              </a:spcBef>
            </a:pPr>
            <a:r>
              <a:rPr lang="en-US" dirty="0">
                <a:hlinkClick r:id="rId4"/>
              </a:rPr>
              <a:t>http://cs.tru.ca/~</a:t>
            </a:r>
            <a:r>
              <a:rPr lang="en-US" dirty="0" smtClean="0">
                <a:hlinkClick r:id="rId4"/>
              </a:rPr>
              <a:t>mlee/comp1130/Fall2016/6. chapter7/TestArrayFilling1.java</a:t>
            </a:r>
            <a:r>
              <a:rPr lang="en-US" dirty="0"/>
              <a:t>.</a:t>
            </a:r>
          </a:p>
          <a:p>
            <a:pPr lvl="2">
              <a:spcBef>
                <a:spcPts val="600"/>
              </a:spcBef>
            </a:pPr>
            <a:endParaRPr lang="en-US" dirty="0"/>
          </a:p>
          <a:p>
            <a:pPr>
              <a:spcBef>
                <a:spcPts val="600"/>
              </a:spcBef>
            </a:pPr>
            <a:endParaRPr lang="en-US" b="1" dirty="0" smtClean="0">
              <a:solidFill>
                <a:srgbClr val="FF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7 - </a:t>
            </a:r>
            <a:fld id="{90994C07-E970-A243-9601-A1D642E986EC}" type="slidenum">
              <a:rPr lang="en-US" smtClean="0"/>
              <a:pPr/>
              <a:t>79</a:t>
            </a:fld>
            <a:endParaRPr lang="en-US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5356176" y="2319731"/>
            <a:ext cx="2963917" cy="889011"/>
          </a:xfrm>
          <a:prstGeom prst="wedgeRoundRectCallout">
            <a:avLst>
              <a:gd name="adj1" fmla="val -77475"/>
              <a:gd name="adj2" fmla="val -59519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/>
              <a:t>It says </a:t>
            </a:r>
            <a:r>
              <a:rPr lang="en-US" sz="2000" dirty="0" err="1">
                <a:latin typeface="Consolas" panose="020B0609020204030204" pitchFamily="49" charset="0"/>
              </a:rPr>
              <a:t>readIntegers</a:t>
            </a:r>
            <a:r>
              <a:rPr lang="en-US" sz="2000" dirty="0">
                <a:latin typeface="Consolas" panose="020B0609020204030204" pitchFamily="49" charset="0"/>
              </a:rPr>
              <a:t>()</a:t>
            </a:r>
            <a:r>
              <a:rPr lang="en-US" sz="2000" dirty="0"/>
              <a:t> </a:t>
            </a:r>
          </a:p>
          <a:p>
            <a:r>
              <a:rPr lang="en-US" sz="2000" dirty="0"/>
              <a:t>will return an </a:t>
            </a:r>
            <a:r>
              <a:rPr lang="en-US" sz="2000" dirty="0" err="1">
                <a:latin typeface="Consolas" panose="020B0609020204030204" pitchFamily="49" charset="0"/>
              </a:rPr>
              <a:t>int</a:t>
            </a:r>
            <a:r>
              <a:rPr lang="en-US" sz="2000" dirty="0"/>
              <a:t> array.</a:t>
            </a:r>
          </a:p>
          <a:p>
            <a:pPr algn="ctr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40137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US" dirty="0"/>
              <a:t>Arrays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>
              <a:lnSpc>
                <a:spcPct val="90000"/>
              </a:lnSpc>
              <a:spcBef>
                <a:spcPct val="80000"/>
              </a:spcBef>
            </a:pPr>
            <a:r>
              <a:rPr lang="en-US" dirty="0" smtClean="0"/>
              <a:t>Summary: How many different brackets have you know?</a:t>
            </a:r>
          </a:p>
          <a:p>
            <a:pPr lvl="1">
              <a:lnSpc>
                <a:spcPct val="90000"/>
              </a:lnSpc>
              <a:spcBef>
                <a:spcPct val="80000"/>
              </a:spcBef>
            </a:pPr>
            <a:r>
              <a:rPr lang="en-US" dirty="0" smtClean="0"/>
              <a:t>{ }	for what ???</a:t>
            </a:r>
          </a:p>
          <a:p>
            <a:pPr lvl="1">
              <a:lnSpc>
                <a:spcPct val="90000"/>
              </a:lnSpc>
              <a:spcBef>
                <a:spcPct val="80000"/>
              </a:spcBef>
            </a:pPr>
            <a:r>
              <a:rPr lang="en-US" dirty="0" smtClean="0"/>
              <a:t>( )	for what ???</a:t>
            </a:r>
          </a:p>
          <a:p>
            <a:pPr lvl="1">
              <a:lnSpc>
                <a:spcPct val="90000"/>
              </a:lnSpc>
              <a:spcBef>
                <a:spcPct val="80000"/>
              </a:spcBef>
            </a:pPr>
            <a:r>
              <a:rPr lang="en-US" dirty="0" smtClean="0"/>
              <a:t>[ ]	for what ???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7 - </a:t>
            </a:r>
            <a:fld id="{90994C07-E970-A243-9601-A1D642E986EC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6310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b="1" dirty="0" smtClean="0">
                <a:solidFill>
                  <a:srgbClr val="0000FF"/>
                </a:solidFill>
              </a:rPr>
              <a:t>Array of objects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Try with </a:t>
            </a:r>
            <a:endParaRPr lang="en-US" dirty="0"/>
          </a:p>
          <a:p>
            <a:pPr lvl="2">
              <a:spcBef>
                <a:spcPts val="600"/>
              </a:spcBef>
            </a:pPr>
            <a:r>
              <a:rPr lang="en-US" dirty="0">
                <a:hlinkClick r:id="rId3"/>
              </a:rPr>
              <a:t>http://cs.tru.ca/~</a:t>
            </a:r>
            <a:r>
              <a:rPr lang="en-US" dirty="0" smtClean="0">
                <a:hlinkClick r:id="rId3"/>
              </a:rPr>
              <a:t>mlee/comp1130/Fall2016/6. </a:t>
            </a:r>
            <a:r>
              <a:rPr lang="en-US" dirty="0">
                <a:hlinkClick r:id="rId3"/>
              </a:rPr>
              <a:t>chapter7/Friend.java</a:t>
            </a:r>
            <a:r>
              <a:rPr lang="en-US" dirty="0"/>
              <a:t>.</a:t>
            </a:r>
          </a:p>
          <a:p>
            <a:pPr lvl="2">
              <a:spcBef>
                <a:spcPts val="600"/>
              </a:spcBef>
            </a:pPr>
            <a:r>
              <a:rPr lang="en-US" dirty="0" smtClean="0">
                <a:hlinkClick r:id="rId4"/>
              </a:rPr>
              <a:t>http</a:t>
            </a:r>
            <a:r>
              <a:rPr lang="en-US" dirty="0">
                <a:hlinkClick r:id="rId4"/>
              </a:rPr>
              <a:t>://cs.tru.ca/~</a:t>
            </a:r>
            <a:r>
              <a:rPr lang="en-US" dirty="0" smtClean="0">
                <a:hlinkClick r:id="rId4"/>
              </a:rPr>
              <a:t>mlee/comp1130/Fall2016/6. chapter7/Util2.java</a:t>
            </a:r>
            <a:r>
              <a:rPr lang="en-US" dirty="0" smtClean="0"/>
              <a:t>.</a:t>
            </a:r>
          </a:p>
          <a:p>
            <a:pPr lvl="3">
              <a:spcBef>
                <a:spcPts val="600"/>
              </a:spcBef>
            </a:pPr>
            <a:r>
              <a:rPr lang="en-US" dirty="0" smtClean="0"/>
              <a:t>A method to create a Friend object and return it</a:t>
            </a:r>
            <a:endParaRPr lang="en-US" dirty="0"/>
          </a:p>
          <a:p>
            <a:pPr lvl="2">
              <a:spcBef>
                <a:spcPts val="600"/>
              </a:spcBef>
            </a:pPr>
            <a:r>
              <a:rPr lang="en-US" dirty="0">
                <a:hlinkClick r:id="rId5"/>
              </a:rPr>
              <a:t>http://cs.tru.ca/~</a:t>
            </a:r>
            <a:r>
              <a:rPr lang="en-US" dirty="0" smtClean="0">
                <a:hlinkClick r:id="rId5"/>
              </a:rPr>
              <a:t>mlee/comp1130/Fall2016/6. </a:t>
            </a:r>
            <a:r>
              <a:rPr lang="en-US" dirty="0">
                <a:hlinkClick r:id="rId5"/>
              </a:rPr>
              <a:t>chapter7/TestArrayFriends2.java</a:t>
            </a:r>
            <a:r>
              <a:rPr lang="en-US" dirty="0" smtClean="0"/>
              <a:t>.</a:t>
            </a:r>
          </a:p>
          <a:p>
            <a:pPr lvl="3">
              <a:spcBef>
                <a:spcPts val="600"/>
              </a:spcBef>
            </a:pPr>
            <a:r>
              <a:rPr lang="en-US" dirty="0" smtClean="0"/>
              <a:t>A static method with main() in the same class</a:t>
            </a:r>
            <a:endParaRPr lang="en-US" dirty="0"/>
          </a:p>
          <a:p>
            <a:pPr lvl="2">
              <a:spcBef>
                <a:spcPts val="600"/>
              </a:spcBef>
            </a:pPr>
            <a:endParaRPr lang="en-US" dirty="0"/>
          </a:p>
          <a:p>
            <a:pPr>
              <a:spcBef>
                <a:spcPts val="600"/>
              </a:spcBef>
            </a:pPr>
            <a:endParaRPr lang="en-US" b="1" dirty="0" smtClean="0">
              <a:solidFill>
                <a:srgbClr val="FF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7</a:t>
            </a:r>
            <a:r>
              <a:rPr lang="en-US" dirty="0" smtClean="0"/>
              <a:t> - </a:t>
            </a:r>
            <a:fld id="{90994C07-E970-A243-9601-A1D642E986EC}" type="slidenum">
              <a:rPr lang="en-US" smtClean="0"/>
              <a:pPr/>
              <a:t>80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7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b="1" dirty="0" smtClean="0">
                <a:solidFill>
                  <a:srgbClr val="0000FF"/>
                </a:solidFill>
              </a:rPr>
              <a:t>Min</a:t>
            </a:r>
            <a:r>
              <a:rPr lang="en-US" dirty="0" smtClean="0"/>
              <a:t> and </a:t>
            </a:r>
            <a:r>
              <a:rPr lang="en-US" b="1" dirty="0" smtClean="0">
                <a:solidFill>
                  <a:srgbClr val="0000FF"/>
                </a:solidFill>
              </a:rPr>
              <a:t>max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Try </a:t>
            </a:r>
            <a:r>
              <a:rPr lang="en-US" dirty="0"/>
              <a:t>with </a:t>
            </a:r>
          </a:p>
          <a:p>
            <a:pPr lvl="2">
              <a:spcBef>
                <a:spcPts val="600"/>
              </a:spcBef>
            </a:pPr>
            <a:r>
              <a:rPr lang="en-US" dirty="0">
                <a:hlinkClick r:id="rId3"/>
              </a:rPr>
              <a:t>http://cs.tru.ca/~</a:t>
            </a:r>
            <a:r>
              <a:rPr lang="en-US" dirty="0" smtClean="0">
                <a:hlinkClick r:id="rId3"/>
              </a:rPr>
              <a:t>mlee/comp1130/Fall2016/6. chapter7/Util3.java</a:t>
            </a:r>
            <a:r>
              <a:rPr lang="en-US" dirty="0" smtClean="0"/>
              <a:t>.</a:t>
            </a:r>
          </a:p>
          <a:p>
            <a:pPr lvl="3">
              <a:spcBef>
                <a:spcPts val="600"/>
              </a:spcBef>
            </a:pPr>
            <a:r>
              <a:rPr lang="en-US" dirty="0" smtClean="0"/>
              <a:t>Method overloading with </a:t>
            </a:r>
            <a:r>
              <a:rPr lang="en-US" sz="1800" dirty="0" err="1" smtClean="0">
                <a:latin typeface="Consolas" panose="020B0609020204030204" pitchFamily="49" charset="0"/>
              </a:rPr>
              <a:t>readIntegers</a:t>
            </a:r>
            <a:r>
              <a:rPr lang="en-US" sz="1800" dirty="0" smtClean="0">
                <a:latin typeface="Consolas" panose="020B0609020204030204" pitchFamily="49" charset="0"/>
              </a:rPr>
              <a:t>()</a:t>
            </a:r>
          </a:p>
          <a:p>
            <a:pPr lvl="3">
              <a:spcBef>
                <a:spcPts val="600"/>
              </a:spcBef>
            </a:pPr>
            <a:r>
              <a:rPr lang="en-US" dirty="0" smtClean="0"/>
              <a:t>Passing an array to a method</a:t>
            </a:r>
            <a:endParaRPr lang="en-US" dirty="0"/>
          </a:p>
          <a:p>
            <a:pPr lvl="2">
              <a:spcBef>
                <a:spcPts val="600"/>
              </a:spcBef>
            </a:pPr>
            <a:r>
              <a:rPr lang="en-US" dirty="0">
                <a:hlinkClick r:id="rId4"/>
              </a:rPr>
              <a:t>http://cs.tru.ca/~</a:t>
            </a:r>
            <a:r>
              <a:rPr lang="en-US" dirty="0" smtClean="0">
                <a:hlinkClick r:id="rId4"/>
              </a:rPr>
              <a:t>mlee/comp1130/Fall2016/6. chapter7/TestArrayMaxMin3.java</a:t>
            </a:r>
            <a:r>
              <a:rPr lang="en-US" dirty="0" smtClean="0"/>
              <a:t>.</a:t>
            </a:r>
          </a:p>
          <a:p>
            <a:pPr>
              <a:spcBef>
                <a:spcPts val="600"/>
              </a:spcBef>
            </a:pPr>
            <a:endParaRPr lang="en-US" b="1" dirty="0" smtClean="0">
              <a:solidFill>
                <a:srgbClr val="FF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7</a:t>
            </a:r>
            <a:r>
              <a:rPr lang="en-US" dirty="0" smtClean="0"/>
              <a:t> - </a:t>
            </a:r>
            <a:fld id="{90994C07-E970-A243-9601-A1D642E986EC}" type="slidenum">
              <a:rPr lang="en-US" smtClean="0"/>
              <a:pPr/>
              <a:t>81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33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b="1" dirty="0" smtClean="0">
                <a:solidFill>
                  <a:srgbClr val="0000FF"/>
                </a:solidFill>
              </a:rPr>
              <a:t>Sum</a:t>
            </a:r>
            <a:r>
              <a:rPr lang="en-US" dirty="0" smtClean="0"/>
              <a:t> and average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Test </a:t>
            </a:r>
            <a:r>
              <a:rPr lang="en-US" dirty="0"/>
              <a:t>the above program with </a:t>
            </a:r>
          </a:p>
          <a:p>
            <a:pPr lvl="2">
              <a:spcBef>
                <a:spcPts val="600"/>
              </a:spcBef>
            </a:pPr>
            <a:r>
              <a:rPr lang="en-US" dirty="0">
                <a:hlinkClick r:id="rId3"/>
              </a:rPr>
              <a:t>http://cs.tru.ca/~</a:t>
            </a:r>
            <a:r>
              <a:rPr lang="en-US" dirty="0" smtClean="0">
                <a:hlinkClick r:id="rId3"/>
              </a:rPr>
              <a:t>mlee/comp1130/Fall2016/6. chapter7/Util4.java</a:t>
            </a:r>
            <a:r>
              <a:rPr lang="en-US" dirty="0" smtClean="0"/>
              <a:t>.</a:t>
            </a:r>
          </a:p>
          <a:p>
            <a:pPr lvl="3">
              <a:spcBef>
                <a:spcPts val="600"/>
              </a:spcBef>
            </a:pPr>
            <a:r>
              <a:rPr lang="en-US" dirty="0" smtClean="0"/>
              <a:t>Passing an array to a method</a:t>
            </a:r>
          </a:p>
          <a:p>
            <a:pPr lvl="3">
              <a:spcBef>
                <a:spcPts val="600"/>
              </a:spcBef>
            </a:pPr>
            <a:r>
              <a:rPr lang="en-US" dirty="0" smtClean="0"/>
              <a:t>Method to add all the values in an array</a:t>
            </a:r>
            <a:endParaRPr lang="en-US" dirty="0"/>
          </a:p>
          <a:p>
            <a:pPr lvl="2">
              <a:spcBef>
                <a:spcPts val="600"/>
              </a:spcBef>
            </a:pPr>
            <a:r>
              <a:rPr lang="en-US" dirty="0">
                <a:hlinkClick r:id="rId4"/>
              </a:rPr>
              <a:t>http://cs.tru.ca/~</a:t>
            </a:r>
            <a:r>
              <a:rPr lang="en-US" dirty="0" smtClean="0">
                <a:hlinkClick r:id="rId4"/>
              </a:rPr>
              <a:t>mlee/comp1130/Fall2016/6. chapter7/TestArraySumAverage4.java</a:t>
            </a:r>
            <a:r>
              <a:rPr lang="en-US" dirty="0"/>
              <a:t>.</a:t>
            </a:r>
          </a:p>
          <a:p>
            <a:pPr lvl="2">
              <a:spcBef>
                <a:spcPts val="600"/>
              </a:spcBef>
            </a:pPr>
            <a:endParaRPr lang="en-US" dirty="0"/>
          </a:p>
          <a:p>
            <a:pPr>
              <a:spcBef>
                <a:spcPts val="600"/>
              </a:spcBef>
            </a:pPr>
            <a:endParaRPr lang="en-US" b="1" dirty="0" smtClean="0">
              <a:solidFill>
                <a:srgbClr val="FF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7</a:t>
            </a:r>
            <a:r>
              <a:rPr lang="en-US" dirty="0" smtClean="0"/>
              <a:t> - </a:t>
            </a:r>
            <a:fld id="{90994C07-E970-A243-9601-A1D642E986EC}" type="slidenum">
              <a:rPr lang="en-US" smtClean="0"/>
              <a:pPr/>
              <a:t>82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83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b="1" dirty="0" smtClean="0">
                <a:solidFill>
                  <a:srgbClr val="0000FF"/>
                </a:solidFill>
              </a:rPr>
              <a:t>Linear search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Test </a:t>
            </a:r>
            <a:r>
              <a:rPr lang="en-US" dirty="0"/>
              <a:t>the above program with </a:t>
            </a:r>
          </a:p>
          <a:p>
            <a:pPr lvl="2">
              <a:spcBef>
                <a:spcPts val="600"/>
              </a:spcBef>
            </a:pPr>
            <a:r>
              <a:rPr lang="en-US" dirty="0">
                <a:hlinkClick r:id="rId3"/>
              </a:rPr>
              <a:t>http://cs.tru.ca/~</a:t>
            </a:r>
            <a:r>
              <a:rPr lang="en-US" dirty="0" smtClean="0">
                <a:hlinkClick r:id="rId3"/>
              </a:rPr>
              <a:t>mlee/comp1130/Fall2016/6. chapter7/Util5.java</a:t>
            </a:r>
            <a:r>
              <a:rPr lang="en-US" dirty="0" smtClean="0"/>
              <a:t>.</a:t>
            </a:r>
          </a:p>
          <a:p>
            <a:pPr lvl="3">
              <a:spcBef>
                <a:spcPts val="600"/>
              </a:spcBef>
            </a:pPr>
            <a:r>
              <a:rPr lang="en-US" dirty="0" smtClean="0"/>
              <a:t>Method to search a value in an array and to return the index of the value</a:t>
            </a:r>
          </a:p>
          <a:p>
            <a:pPr lvl="3">
              <a:spcBef>
                <a:spcPts val="600"/>
              </a:spcBef>
            </a:pPr>
            <a:r>
              <a:rPr lang="en-US" dirty="0" smtClean="0"/>
              <a:t>If the value is not in the array, the method returns -1.</a:t>
            </a:r>
            <a:endParaRPr lang="en-US" dirty="0"/>
          </a:p>
          <a:p>
            <a:pPr lvl="2">
              <a:spcBef>
                <a:spcPts val="600"/>
              </a:spcBef>
            </a:pPr>
            <a:r>
              <a:rPr lang="en-US" dirty="0">
                <a:hlinkClick r:id="rId4"/>
              </a:rPr>
              <a:t>http://cs.tru.ca/~</a:t>
            </a:r>
            <a:r>
              <a:rPr lang="en-US" dirty="0" smtClean="0">
                <a:hlinkClick r:id="rId4"/>
              </a:rPr>
              <a:t>mlee/comp1130/Fall2016/6. chapter7/TestArraySearch5.java</a:t>
            </a:r>
            <a:r>
              <a:rPr lang="en-US" dirty="0"/>
              <a:t>.</a:t>
            </a:r>
          </a:p>
          <a:p>
            <a:pPr lvl="2">
              <a:spcBef>
                <a:spcPts val="600"/>
              </a:spcBef>
            </a:pPr>
            <a:endParaRPr lang="en-US" dirty="0"/>
          </a:p>
          <a:p>
            <a:pPr>
              <a:spcBef>
                <a:spcPts val="600"/>
              </a:spcBef>
            </a:pPr>
            <a:endParaRPr lang="en-US" b="1" dirty="0" smtClean="0">
              <a:solidFill>
                <a:srgbClr val="FF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7</a:t>
            </a:r>
            <a:r>
              <a:rPr lang="en-US" dirty="0" smtClean="0"/>
              <a:t> - </a:t>
            </a:r>
            <a:fld id="{90994C07-E970-A243-9601-A1D642E986EC}" type="slidenum">
              <a:rPr lang="en-US" smtClean="0"/>
              <a:pPr/>
              <a:t>83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46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b="1" dirty="0" smtClean="0">
                <a:solidFill>
                  <a:srgbClr val="0000FF"/>
                </a:solidFill>
              </a:rPr>
              <a:t>Count</a:t>
            </a:r>
            <a:r>
              <a:rPr lang="en-US" dirty="0" smtClean="0"/>
              <a:t> 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Test </a:t>
            </a:r>
            <a:r>
              <a:rPr lang="en-US" dirty="0"/>
              <a:t>the above program with </a:t>
            </a:r>
          </a:p>
          <a:p>
            <a:pPr lvl="2">
              <a:spcBef>
                <a:spcPts val="600"/>
              </a:spcBef>
            </a:pPr>
            <a:r>
              <a:rPr lang="en-US" dirty="0">
                <a:hlinkClick r:id="rId3"/>
              </a:rPr>
              <a:t>http://cs.tru.ca/~</a:t>
            </a:r>
            <a:r>
              <a:rPr lang="en-US" dirty="0" smtClean="0">
                <a:hlinkClick r:id="rId3"/>
              </a:rPr>
              <a:t>mlee/comp1130/Fall2016/6. chapter7/Util6.java</a:t>
            </a:r>
            <a:r>
              <a:rPr lang="en-US" dirty="0" smtClean="0"/>
              <a:t>.</a:t>
            </a:r>
          </a:p>
          <a:p>
            <a:pPr lvl="3">
              <a:spcBef>
                <a:spcPts val="600"/>
              </a:spcBef>
            </a:pPr>
            <a:r>
              <a:rPr lang="en-US" dirty="0" smtClean="0"/>
              <a:t>Method to count the values &gt;= a given value</a:t>
            </a:r>
            <a:endParaRPr lang="en-US" dirty="0"/>
          </a:p>
          <a:p>
            <a:pPr lvl="2">
              <a:spcBef>
                <a:spcPts val="600"/>
              </a:spcBef>
            </a:pPr>
            <a:r>
              <a:rPr lang="en-US" dirty="0">
                <a:hlinkClick r:id="rId4"/>
              </a:rPr>
              <a:t>http://cs.tru.ca/~</a:t>
            </a:r>
            <a:r>
              <a:rPr lang="en-US" dirty="0" smtClean="0">
                <a:hlinkClick r:id="rId4"/>
              </a:rPr>
              <a:t>mlee/comp1130/Fall2016/6. chapter7/TestArrayCount6.java</a:t>
            </a:r>
            <a:r>
              <a:rPr lang="en-US" dirty="0"/>
              <a:t>.</a:t>
            </a:r>
          </a:p>
          <a:p>
            <a:pPr lvl="2">
              <a:spcBef>
                <a:spcPts val="600"/>
              </a:spcBef>
            </a:pPr>
            <a:endParaRPr lang="en-US" dirty="0"/>
          </a:p>
          <a:p>
            <a:pPr>
              <a:spcBef>
                <a:spcPts val="600"/>
              </a:spcBef>
            </a:pPr>
            <a:endParaRPr lang="en-US" b="1" dirty="0" smtClean="0">
              <a:solidFill>
                <a:srgbClr val="FF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7</a:t>
            </a:r>
            <a:r>
              <a:rPr lang="en-US" dirty="0" smtClean="0"/>
              <a:t> - </a:t>
            </a:r>
            <a:fld id="{90994C07-E970-A243-9601-A1D642E986EC}" type="slidenum">
              <a:rPr lang="en-US" smtClean="0"/>
              <a:pPr/>
              <a:t>84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74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b="1" dirty="0" smtClean="0">
                <a:solidFill>
                  <a:srgbClr val="0000FF"/>
                </a:solidFill>
              </a:rPr>
              <a:t>Sorting data with max, search, count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Try with</a:t>
            </a:r>
          </a:p>
          <a:p>
            <a:pPr lvl="2">
              <a:spcBef>
                <a:spcPts val="600"/>
              </a:spcBef>
            </a:pPr>
            <a:r>
              <a:rPr lang="en-US" dirty="0">
                <a:hlinkClick r:id="rId3"/>
              </a:rPr>
              <a:t>http://cs.tru.ca/~</a:t>
            </a:r>
            <a:r>
              <a:rPr lang="en-US" dirty="0" smtClean="0">
                <a:hlinkClick r:id="rId3"/>
              </a:rPr>
              <a:t>mlee/comp1130/Fall2019/8. arrays/Min.java</a:t>
            </a:r>
            <a:r>
              <a:rPr lang="en-US" dirty="0" smtClean="0"/>
              <a:t>.</a:t>
            </a:r>
          </a:p>
          <a:p>
            <a:pPr lvl="2">
              <a:spcBef>
                <a:spcPts val="600"/>
              </a:spcBef>
            </a:pPr>
            <a:r>
              <a:rPr lang="en-US" dirty="0">
                <a:hlinkClick r:id="rId4"/>
              </a:rPr>
              <a:t>http://cs.tru.ca/~mlee/comp1130/Fall2019/8. arrays/data.txt</a:t>
            </a:r>
            <a:r>
              <a:rPr lang="en-US" dirty="0"/>
              <a:t>.</a:t>
            </a:r>
          </a:p>
          <a:p>
            <a:pPr lvl="2">
              <a:spcBef>
                <a:spcPts val="600"/>
              </a:spcBef>
            </a:pPr>
            <a:endParaRPr lang="en-US" dirty="0"/>
          </a:p>
          <a:p>
            <a:pPr lvl="1">
              <a:spcBef>
                <a:spcPts val="600"/>
              </a:spcBef>
            </a:pPr>
            <a:endParaRPr lang="en-US" dirty="0"/>
          </a:p>
          <a:p>
            <a:pPr lvl="2">
              <a:spcBef>
                <a:spcPts val="600"/>
              </a:spcBef>
            </a:pPr>
            <a:endParaRPr lang="en-US" dirty="0"/>
          </a:p>
          <a:p>
            <a:pPr>
              <a:spcBef>
                <a:spcPts val="600"/>
              </a:spcBef>
            </a:pPr>
            <a:endParaRPr lang="en-US" b="1" dirty="0" smtClean="0">
              <a:solidFill>
                <a:srgbClr val="FF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7</a:t>
            </a:r>
            <a:r>
              <a:rPr lang="en-US" dirty="0" smtClean="0"/>
              <a:t> - </a:t>
            </a:r>
            <a:fld id="{90994C07-E970-A243-9601-A1D642E986EC}" type="slidenum">
              <a:rPr lang="en-US" smtClean="0"/>
              <a:pPr/>
              <a:t>85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89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>
                <a:solidFill>
                  <a:srgbClr val="FF0000"/>
                </a:solidFill>
              </a:rPr>
              <a:t>More Common </a:t>
            </a:r>
            <a:r>
              <a:rPr lang="en-CA" b="1" smtClean="0">
                <a:solidFill>
                  <a:srgbClr val="FF0000"/>
                </a:solidFill>
              </a:rPr>
              <a:t>Array Methods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b="1" dirty="0">
                <a:solidFill>
                  <a:srgbClr val="0000FF"/>
                </a:solidFill>
              </a:rPr>
              <a:t>Swapping Elements</a:t>
            </a:r>
          </a:p>
          <a:p>
            <a:r>
              <a:rPr lang="en-CA" b="1" dirty="0" smtClean="0">
                <a:solidFill>
                  <a:srgbClr val="0000FF"/>
                </a:solidFill>
              </a:rPr>
              <a:t>Copying </a:t>
            </a:r>
            <a:r>
              <a:rPr lang="en-CA" b="1" dirty="0">
                <a:solidFill>
                  <a:srgbClr val="0000FF"/>
                </a:solidFill>
              </a:rPr>
              <a:t>Arrays</a:t>
            </a:r>
            <a:endParaRPr lang="en-US" b="1" dirty="0">
              <a:solidFill>
                <a:srgbClr val="0000FF"/>
              </a:solidFill>
            </a:endParaRPr>
          </a:p>
          <a:p>
            <a:r>
              <a:rPr lang="en-CA" dirty="0" smtClean="0"/>
              <a:t>Linear Search</a:t>
            </a:r>
          </a:p>
          <a:p>
            <a:r>
              <a:rPr lang="en-CA" b="1" dirty="0" smtClean="0">
                <a:solidFill>
                  <a:srgbClr val="0000FF"/>
                </a:solidFill>
              </a:rPr>
              <a:t>Removing an Element</a:t>
            </a:r>
          </a:p>
          <a:p>
            <a:r>
              <a:rPr lang="en-CA" b="1" dirty="0" smtClean="0">
                <a:solidFill>
                  <a:srgbClr val="0000FF"/>
                </a:solidFill>
              </a:rPr>
              <a:t>Inserting an Element</a:t>
            </a:r>
          </a:p>
          <a:p>
            <a:r>
              <a:rPr lang="en-CA" b="1" dirty="0" smtClean="0">
                <a:solidFill>
                  <a:srgbClr val="0000FF"/>
                </a:solidFill>
              </a:rPr>
              <a:t>Shifting to right/left</a:t>
            </a:r>
          </a:p>
          <a:p>
            <a:r>
              <a:rPr lang="en-CA" b="1" dirty="0" smtClean="0">
                <a:solidFill>
                  <a:srgbClr val="0000FF"/>
                </a:solidFill>
              </a:rPr>
              <a:t>Rotating to right/left</a:t>
            </a:r>
          </a:p>
          <a:p>
            <a:r>
              <a:rPr lang="en-CA" b="1" dirty="0" smtClean="0">
                <a:solidFill>
                  <a:srgbClr val="0000FF"/>
                </a:solidFill>
              </a:rPr>
              <a:t>Stack – push() and pop()</a:t>
            </a:r>
          </a:p>
          <a:p>
            <a:endParaRPr lang="en-CA" dirty="0"/>
          </a:p>
          <a:p>
            <a:r>
              <a:rPr lang="en-CA" dirty="0"/>
              <a:t>Can you </a:t>
            </a:r>
            <a:r>
              <a:rPr lang="en-CA" dirty="0" smtClean="0"/>
              <a:t>write the </a:t>
            </a:r>
            <a:r>
              <a:rPr lang="en-CA" dirty="0"/>
              <a:t>above </a:t>
            </a:r>
            <a:r>
              <a:rPr lang="en-CA" dirty="0" smtClean="0"/>
              <a:t>methods?</a:t>
            </a:r>
            <a:endParaRPr lang="en-US" dirty="0"/>
          </a:p>
          <a:p>
            <a:endParaRPr lang="en-CA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7 - </a:t>
            </a:r>
            <a:fld id="{90994C07-E970-A243-9601-A1D642E986EC}" type="slidenum">
              <a:rPr lang="en-US" smtClean="0"/>
              <a:pPr/>
              <a:t>86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46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Swapping 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922" y="1253756"/>
            <a:ext cx="8859078" cy="5102594"/>
          </a:xfrm>
        </p:spPr>
        <p:txBody>
          <a:bodyPr>
            <a:normAutofit/>
          </a:bodyPr>
          <a:lstStyle/>
          <a:p>
            <a:r>
              <a:rPr lang="en-CA" dirty="0"/>
              <a:t>You often need to swap elements of an array</a:t>
            </a:r>
            <a:r>
              <a:rPr lang="en-CA" dirty="0" smtClean="0"/>
              <a:t>.</a:t>
            </a:r>
          </a:p>
          <a:p>
            <a:r>
              <a:rPr lang="en-CA" dirty="0"/>
              <a:t>To swap two elements, </a:t>
            </a:r>
            <a:r>
              <a:rPr lang="en-CA" dirty="0" smtClean="0"/>
              <a:t>you need </a:t>
            </a:r>
            <a:r>
              <a:rPr lang="en-CA" dirty="0"/>
              <a:t>a temporary </a:t>
            </a:r>
            <a:r>
              <a:rPr lang="en-CA" dirty="0" smtClean="0"/>
              <a:t>variable.</a:t>
            </a:r>
          </a:p>
          <a:p>
            <a:r>
              <a:rPr lang="en-US" dirty="0" smtClean="0"/>
              <a:t>Method header definition</a:t>
            </a:r>
            <a:r>
              <a:rPr lang="en-US" dirty="0"/>
              <a:t>: </a:t>
            </a:r>
            <a:r>
              <a:rPr lang="en-US" dirty="0" smtClean="0"/>
              <a:t>???</a:t>
            </a:r>
          </a:p>
          <a:p>
            <a:pPr marL="400050" lvl="1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... void swap(double[] values,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j)</a:t>
            </a:r>
          </a:p>
          <a:p>
            <a:r>
              <a:rPr lang="en-US" dirty="0" smtClean="0"/>
              <a:t>How to?</a:t>
            </a:r>
            <a:endParaRPr lang="en-US" dirty="0"/>
          </a:p>
          <a:p>
            <a:pPr marL="400050" lvl="1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double temp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 values[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pPr marL="400050" lvl="1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values[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] = values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[???];</a:t>
            </a:r>
          </a:p>
          <a:p>
            <a:pPr marL="400050" lvl="1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values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[???]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temp;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7 - </a:t>
            </a:r>
            <a:fld id="{90994C07-E970-A243-9601-A1D642E986EC}" type="slidenum">
              <a:rPr lang="en-US" smtClean="0"/>
              <a:pPr/>
              <a:t>87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33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7 - </a:t>
            </a:r>
            <a:fld id="{90994C07-E970-A243-9601-A1D642E986EC}" type="slidenum">
              <a:rPr lang="en-US" smtClean="0"/>
              <a:pPr/>
              <a:t>88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3701" y="92075"/>
            <a:ext cx="5445416" cy="626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26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b="1" dirty="0" smtClean="0">
                <a:solidFill>
                  <a:srgbClr val="0000FF"/>
                </a:solidFill>
              </a:rPr>
              <a:t>Sorting data with swap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Try with</a:t>
            </a:r>
          </a:p>
          <a:p>
            <a:pPr lvl="2">
              <a:spcBef>
                <a:spcPts val="600"/>
              </a:spcBef>
            </a:pPr>
            <a:r>
              <a:rPr lang="en-US" dirty="0">
                <a:hlinkClick r:id="rId3"/>
              </a:rPr>
              <a:t>http://cs.tru.ca/~</a:t>
            </a:r>
            <a:r>
              <a:rPr lang="en-US" dirty="0" smtClean="0">
                <a:hlinkClick r:id="rId3"/>
              </a:rPr>
              <a:t>mlee/comp1130/Fall2019/8. arrays/Swap.java</a:t>
            </a:r>
            <a:r>
              <a:rPr lang="en-US" dirty="0" smtClean="0"/>
              <a:t>.</a:t>
            </a:r>
          </a:p>
          <a:p>
            <a:pPr lvl="2">
              <a:spcBef>
                <a:spcPts val="600"/>
              </a:spcBef>
            </a:pPr>
            <a:r>
              <a:rPr lang="en-US" dirty="0">
                <a:hlinkClick r:id="rId4"/>
              </a:rPr>
              <a:t>http://cs.tru.ca/~mlee/comp1130/Fall2019/8. </a:t>
            </a:r>
            <a:r>
              <a:rPr lang="en-US" dirty="0" smtClean="0">
                <a:hlinkClick r:id="rId4"/>
              </a:rPr>
              <a:t>arrays/data.txt</a:t>
            </a:r>
            <a:r>
              <a:rPr lang="en-US" dirty="0" smtClean="0"/>
              <a:t>.</a:t>
            </a:r>
            <a:endParaRPr lang="en-US" dirty="0"/>
          </a:p>
          <a:p>
            <a:pPr lvl="2">
              <a:spcBef>
                <a:spcPts val="600"/>
              </a:spcBef>
            </a:pPr>
            <a:endParaRPr lang="en-US" dirty="0"/>
          </a:p>
          <a:p>
            <a:pPr lvl="1">
              <a:spcBef>
                <a:spcPts val="600"/>
              </a:spcBef>
            </a:pPr>
            <a:endParaRPr lang="en-US" dirty="0"/>
          </a:p>
          <a:p>
            <a:pPr lvl="2">
              <a:spcBef>
                <a:spcPts val="600"/>
              </a:spcBef>
            </a:pPr>
            <a:endParaRPr lang="en-US" dirty="0"/>
          </a:p>
          <a:p>
            <a:pPr>
              <a:spcBef>
                <a:spcPts val="600"/>
              </a:spcBef>
            </a:pPr>
            <a:endParaRPr lang="en-US" b="1" dirty="0" smtClean="0">
              <a:solidFill>
                <a:srgbClr val="FF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7</a:t>
            </a:r>
            <a:r>
              <a:rPr lang="en-US" dirty="0" smtClean="0"/>
              <a:t> - </a:t>
            </a:r>
            <a:fld id="{90994C07-E970-A243-9601-A1D642E986EC}" type="slidenum">
              <a:rPr lang="en-US" smtClean="0"/>
              <a:pPr/>
              <a:t>89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46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Arrays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Arrays can be depicted vertically or horizontally</a:t>
            </a:r>
            <a:endParaRPr lang="en-US" dirty="0"/>
          </a:p>
        </p:txBody>
      </p:sp>
      <p:pic>
        <p:nvPicPr>
          <p:cNvPr id="6" name="Picture 5" descr="Fig7.1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4950" y="2243137"/>
            <a:ext cx="4311650" cy="344742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7 - </a:t>
            </a:r>
            <a:fld id="{90994C07-E970-A243-9601-A1D642E986EC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Copying </a:t>
            </a:r>
            <a:r>
              <a:rPr lang="en-CA" dirty="0" smtClean="0"/>
              <a:t>Arrays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742" y="1253756"/>
            <a:ext cx="8694229" cy="5102594"/>
          </a:xfrm>
        </p:spPr>
        <p:txBody>
          <a:bodyPr>
            <a:normAutofit/>
          </a:bodyPr>
          <a:lstStyle/>
          <a:p>
            <a:r>
              <a:rPr lang="en-CA" dirty="0" smtClean="0"/>
              <a:t>A method to copy </a:t>
            </a:r>
            <a:r>
              <a:rPr lang="en-CA" i="1" dirty="0" smtClean="0"/>
              <a:t>n</a:t>
            </a:r>
            <a:r>
              <a:rPr lang="en-CA" dirty="0" smtClean="0"/>
              <a:t> many elements from an array to a new array and return the new array</a:t>
            </a:r>
            <a:endParaRPr lang="en-CA" dirty="0"/>
          </a:p>
          <a:p>
            <a:r>
              <a:rPr lang="en-US" dirty="0"/>
              <a:t>Method </a:t>
            </a:r>
            <a:r>
              <a:rPr lang="en-US" dirty="0" smtClean="0"/>
              <a:t>header </a:t>
            </a:r>
            <a:r>
              <a:rPr lang="en-US" dirty="0"/>
              <a:t>definition: ???</a:t>
            </a:r>
          </a:p>
          <a:p>
            <a:pPr marL="0" indent="0">
              <a:buNone/>
            </a:pP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... double[] copy(double[] values, </a:t>
            </a:r>
            <a:r>
              <a:rPr lang="en-US" sz="2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n)</a:t>
            </a:r>
            <a:endParaRPr lang="en-US" sz="2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/>
              <a:t>How to?</a:t>
            </a:r>
          </a:p>
          <a:p>
            <a:pPr marL="400050" lvl="1" indent="0">
              <a:buNone/>
            </a:pPr>
            <a:r>
              <a:rPr lang="en-US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[] 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newValues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= new double</a:t>
            </a:r>
            <a:r>
              <a:rPr lang="en-US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[???];</a:t>
            </a:r>
            <a:endParaRPr lang="en-US" sz="2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00050" lvl="1" indent="0">
              <a:buNone/>
            </a:pPr>
            <a:r>
              <a:rPr lang="nn-NO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for (int i = 0; i &lt; n &amp;&amp; i &lt; values.length; i</a:t>
            </a:r>
            <a:r>
              <a:rPr lang="nn-NO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++)</a:t>
            </a:r>
            <a:endParaRPr lang="en-US" sz="2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00050" lvl="1" indent="0">
              <a:buNone/>
            </a:pP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newValues</a:t>
            </a:r>
            <a:r>
              <a:rPr lang="en-US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2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] = </a:t>
            </a:r>
            <a:r>
              <a:rPr lang="en-US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???;</a:t>
            </a:r>
          </a:p>
          <a:p>
            <a:pPr marL="400050" lvl="1" indent="0">
              <a:buNone/>
            </a:pPr>
            <a:r>
              <a:rPr lang="en-US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???</a:t>
            </a:r>
            <a:endParaRPr lang="en-US" sz="2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7 - </a:t>
            </a:r>
            <a:fld id="{90994C07-E970-A243-9601-A1D642E986EC}" type="slidenum">
              <a:rPr lang="en-US" smtClean="0"/>
              <a:pPr/>
              <a:t>90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594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7 - </a:t>
            </a:r>
            <a:fld id="{90994C07-E970-A243-9601-A1D642E986EC}" type="slidenum">
              <a:rPr lang="en-US" smtClean="0"/>
              <a:pPr/>
              <a:t>91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50" y="542925"/>
            <a:ext cx="8801100" cy="577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41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Another Copying </a:t>
            </a:r>
            <a:r>
              <a:rPr lang="en-CA" dirty="0" smtClean="0"/>
              <a:t>Arrays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742" y="1253756"/>
            <a:ext cx="8694229" cy="5391410"/>
          </a:xfrm>
        </p:spPr>
        <p:txBody>
          <a:bodyPr>
            <a:normAutofit fontScale="85000" lnSpcReduction="20000"/>
          </a:bodyPr>
          <a:lstStyle/>
          <a:p>
            <a:r>
              <a:rPr lang="en-CA" dirty="0" smtClean="0"/>
              <a:t>A method to </a:t>
            </a:r>
            <a:r>
              <a:rPr lang="en-CA" dirty="0" smtClean="0"/>
              <a:t>copy non-negative numbers </a:t>
            </a:r>
            <a:r>
              <a:rPr lang="en-CA" dirty="0" smtClean="0"/>
              <a:t>from an array to a new array and return the new array</a:t>
            </a:r>
            <a:endParaRPr lang="en-CA" dirty="0"/>
          </a:p>
          <a:p>
            <a:r>
              <a:rPr lang="en-US" dirty="0"/>
              <a:t>Method </a:t>
            </a:r>
            <a:r>
              <a:rPr lang="en-US" dirty="0" smtClean="0"/>
              <a:t>header </a:t>
            </a:r>
            <a:r>
              <a:rPr lang="en-US" dirty="0"/>
              <a:t>definition: ???</a:t>
            </a:r>
          </a:p>
          <a:p>
            <a:pPr marL="0" indent="0">
              <a:buNone/>
            </a:pP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... </a:t>
            </a:r>
            <a:r>
              <a:rPr lang="en-US" sz="2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[] </a:t>
            </a:r>
            <a:r>
              <a:rPr lang="en-US" sz="2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copyNonNegatives</a:t>
            </a:r>
            <a:r>
              <a:rPr lang="en-US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[] data)</a:t>
            </a:r>
            <a:endParaRPr lang="en-US" sz="2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/>
              <a:t>How to?</a:t>
            </a:r>
          </a:p>
          <a:p>
            <a:pPr marL="400050" lvl="1" indent="0">
              <a:buNone/>
            </a:pPr>
            <a:r>
              <a:rPr lang="en-US" sz="2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n = 0;</a:t>
            </a:r>
            <a:endParaRPr lang="en-US" sz="2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00050" lvl="1" indent="0">
              <a:buNone/>
            </a:pPr>
            <a:r>
              <a:rPr lang="nn-NO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for (int i = 0; i &lt; </a:t>
            </a:r>
            <a:r>
              <a:rPr lang="nn-NO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data.length; </a:t>
            </a:r>
            <a:r>
              <a:rPr lang="nn-NO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nn-NO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++)</a:t>
            </a:r>
          </a:p>
          <a:p>
            <a:pPr marL="400050" lvl="1" indent="0">
              <a:buNone/>
            </a:pPr>
            <a:r>
              <a:rPr lang="nn-NO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if (????) </a:t>
            </a:r>
          </a:p>
          <a:p>
            <a:pPr marL="400050" lvl="1" indent="0">
              <a:buNone/>
            </a:pPr>
            <a:r>
              <a:rPr lang="nn-NO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n++;</a:t>
            </a:r>
            <a:endParaRPr lang="en-US" sz="2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00050" lvl="1" indent="0">
              <a:buNone/>
            </a:pPr>
            <a:r>
              <a:rPr lang="en-US" sz="2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newData</a:t>
            </a:r>
            <a:r>
              <a:rPr lang="en-US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[] 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????</a:t>
            </a:r>
          </a:p>
          <a:p>
            <a:pPr marL="400050" lvl="1" indent="0">
              <a:buNone/>
            </a:pPr>
            <a:r>
              <a:rPr lang="en-US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 = 0;</a:t>
            </a:r>
            <a:endParaRPr lang="en-US" sz="22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00050" lvl="1" indent="0">
              <a:buNone/>
            </a:pPr>
            <a:r>
              <a:rPr lang="nn-NO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for (int i = 0; i &lt; data.length; i++)</a:t>
            </a:r>
          </a:p>
          <a:p>
            <a:pPr marL="400050" lvl="1" indent="0">
              <a:buNone/>
            </a:pPr>
            <a:r>
              <a:rPr lang="nn-NO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   if (data[i] &gt;= 0) {</a:t>
            </a:r>
            <a:endParaRPr lang="nn-NO" sz="22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00050" lvl="1" indent="0">
              <a:buNone/>
            </a:pPr>
            <a:r>
              <a:rPr lang="nn-NO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????</a:t>
            </a:r>
          </a:p>
          <a:p>
            <a:pPr marL="400050" lvl="1" indent="0">
              <a:buNone/>
            </a:pPr>
            <a:r>
              <a:rPr lang="nn-NO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????</a:t>
            </a:r>
          </a:p>
          <a:p>
            <a:pPr marL="400050" lvl="1" indent="0">
              <a:buNone/>
            </a:pPr>
            <a:r>
              <a:rPr lang="nn-NO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  <a:endParaRPr lang="en-US" sz="2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00050" lvl="1" indent="0">
              <a:buNone/>
            </a:pPr>
            <a:r>
              <a:rPr lang="en-US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return </a:t>
            </a:r>
            <a:r>
              <a:rPr lang="en-US" sz="2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newData</a:t>
            </a:r>
            <a:r>
              <a:rPr lang="en-US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2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7 - </a:t>
            </a:r>
            <a:fld id="{90994C07-E970-A243-9601-A1D642E986EC}" type="slidenum">
              <a:rPr lang="en-US" smtClean="0"/>
              <a:pPr/>
              <a:t>92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412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Another Copying </a:t>
            </a:r>
            <a:r>
              <a:rPr lang="en-CA" dirty="0" smtClean="0"/>
              <a:t>Arrays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742" y="1253756"/>
            <a:ext cx="8694229" cy="5391410"/>
          </a:xfrm>
        </p:spPr>
        <p:txBody>
          <a:bodyPr>
            <a:normAutofit fontScale="85000" lnSpcReduction="20000"/>
          </a:bodyPr>
          <a:lstStyle/>
          <a:p>
            <a:r>
              <a:rPr lang="en-CA" dirty="0" smtClean="0"/>
              <a:t>A method to </a:t>
            </a:r>
            <a:r>
              <a:rPr lang="en-CA" dirty="0" smtClean="0"/>
              <a:t>copy non-negative numbers </a:t>
            </a:r>
            <a:r>
              <a:rPr lang="en-CA" dirty="0" smtClean="0"/>
              <a:t>from an array to a new array and return the new array</a:t>
            </a:r>
            <a:endParaRPr lang="en-CA" dirty="0"/>
          </a:p>
          <a:p>
            <a:r>
              <a:rPr lang="en-US" dirty="0"/>
              <a:t>Method </a:t>
            </a:r>
            <a:r>
              <a:rPr lang="en-US" dirty="0" smtClean="0"/>
              <a:t>header </a:t>
            </a:r>
            <a:r>
              <a:rPr lang="en-US" dirty="0"/>
              <a:t>definition: ???</a:t>
            </a:r>
          </a:p>
          <a:p>
            <a:pPr marL="0" indent="0">
              <a:buNone/>
            </a:pP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... </a:t>
            </a:r>
            <a:r>
              <a:rPr lang="en-US" sz="2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[] </a:t>
            </a:r>
            <a:r>
              <a:rPr lang="en-US" sz="2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copyNonNegatives</a:t>
            </a:r>
            <a:r>
              <a:rPr lang="en-US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[] data)</a:t>
            </a:r>
            <a:endParaRPr lang="en-US" sz="2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/>
              <a:t>How to?</a:t>
            </a:r>
          </a:p>
          <a:p>
            <a:pPr marL="400050" lvl="1" indent="0">
              <a:buNone/>
            </a:pPr>
            <a:r>
              <a:rPr lang="en-US" sz="2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n = 0;</a:t>
            </a:r>
            <a:endParaRPr lang="en-US" sz="2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00050" lvl="1" indent="0">
              <a:buNone/>
            </a:pPr>
            <a:r>
              <a:rPr lang="nn-NO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for (int i = 0; i &lt; </a:t>
            </a:r>
            <a:r>
              <a:rPr lang="nn-NO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data.length; </a:t>
            </a:r>
            <a:r>
              <a:rPr lang="nn-NO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nn-NO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++)</a:t>
            </a:r>
          </a:p>
          <a:p>
            <a:pPr marL="400050" lvl="1" indent="0">
              <a:buNone/>
            </a:pPr>
            <a:r>
              <a:rPr lang="nn-NO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if (data[i] &gt;= 0) </a:t>
            </a:r>
          </a:p>
          <a:p>
            <a:pPr marL="400050" lvl="1" indent="0">
              <a:buNone/>
            </a:pPr>
            <a:r>
              <a:rPr lang="nn-NO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n++;</a:t>
            </a:r>
            <a:endParaRPr lang="en-US" sz="2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00050" lvl="1" indent="0">
              <a:buNone/>
            </a:pPr>
            <a:r>
              <a:rPr lang="en-US" sz="2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newData</a:t>
            </a:r>
            <a:r>
              <a:rPr lang="en-US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[] 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new </a:t>
            </a:r>
            <a:r>
              <a:rPr lang="en-US" sz="2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[n];</a:t>
            </a:r>
          </a:p>
          <a:p>
            <a:pPr marL="400050" lvl="1" indent="0">
              <a:buNone/>
            </a:pPr>
            <a:r>
              <a:rPr lang="en-US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 = 0;</a:t>
            </a:r>
            <a:endParaRPr lang="en-US" sz="22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00050" lvl="1" indent="0">
              <a:buNone/>
            </a:pPr>
            <a:r>
              <a:rPr lang="nn-NO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for (int i = 0; i &lt; data.length; i++)</a:t>
            </a:r>
          </a:p>
          <a:p>
            <a:pPr marL="400050" lvl="1" indent="0">
              <a:buNone/>
            </a:pPr>
            <a:r>
              <a:rPr lang="nn-NO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   if (data[i] &gt;= 0) {</a:t>
            </a:r>
            <a:endParaRPr lang="nn-NO" sz="22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00050" lvl="1" indent="0">
              <a:buNone/>
            </a:pPr>
            <a:r>
              <a:rPr lang="nn-NO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newData[n] = data[i];</a:t>
            </a:r>
          </a:p>
          <a:p>
            <a:pPr marL="400050" lvl="1" indent="0">
              <a:buNone/>
            </a:pPr>
            <a:r>
              <a:rPr lang="nn-NO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n++;</a:t>
            </a:r>
          </a:p>
          <a:p>
            <a:pPr marL="400050" lvl="1" indent="0">
              <a:buNone/>
            </a:pPr>
            <a:r>
              <a:rPr lang="nn-NO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  <a:endParaRPr lang="en-US" sz="2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00050" lvl="1" indent="0">
              <a:buNone/>
            </a:pPr>
            <a:r>
              <a:rPr lang="en-US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return </a:t>
            </a:r>
            <a:r>
              <a:rPr lang="en-US" sz="2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newData</a:t>
            </a:r>
            <a:r>
              <a:rPr lang="en-US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2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7 - </a:t>
            </a:r>
            <a:fld id="{90994C07-E970-A243-9601-A1D642E986EC}" type="slidenum">
              <a:rPr lang="en-US" smtClean="0"/>
              <a:pPr/>
              <a:t>93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7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Linear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i="1" dirty="0" smtClean="0">
                <a:solidFill>
                  <a:srgbClr val="0070C0"/>
                </a:solidFill>
              </a:rPr>
              <a:t>Linear search </a:t>
            </a:r>
            <a:r>
              <a:rPr lang="en-CA" dirty="0" smtClean="0"/>
              <a:t>is also called </a:t>
            </a:r>
            <a:r>
              <a:rPr lang="en-CA" i="1" dirty="0" smtClean="0">
                <a:solidFill>
                  <a:srgbClr val="0070C0"/>
                </a:solidFill>
              </a:rPr>
              <a:t>sequential search </a:t>
            </a:r>
            <a:r>
              <a:rPr lang="en-CA" dirty="0" smtClean="0"/>
              <a:t>because you inspect the elements in sequence.</a:t>
            </a:r>
          </a:p>
          <a:p>
            <a:r>
              <a:rPr lang="en-CA" dirty="0" smtClean="0"/>
              <a:t>You </a:t>
            </a:r>
            <a:r>
              <a:rPr lang="en-CA" dirty="0"/>
              <a:t>often need to search for the position of a specific element in an array so that </a:t>
            </a:r>
            <a:r>
              <a:rPr lang="en-CA" dirty="0" smtClean="0"/>
              <a:t>you can </a:t>
            </a:r>
            <a:r>
              <a:rPr lang="en-CA" dirty="0"/>
              <a:t>replace or remove it. Visit all elements until you have found a match or you </a:t>
            </a:r>
            <a:r>
              <a:rPr lang="en-CA" dirty="0" smtClean="0"/>
              <a:t>have come </a:t>
            </a:r>
            <a:r>
              <a:rPr lang="en-CA" dirty="0"/>
              <a:t>to the end of the array. </a:t>
            </a:r>
            <a:endParaRPr lang="en-CA" dirty="0" smtClean="0"/>
          </a:p>
          <a:p>
            <a:r>
              <a:rPr lang="en-CA" dirty="0" smtClean="0"/>
              <a:t>In the next slide, we </a:t>
            </a:r>
            <a:r>
              <a:rPr lang="en-CA" dirty="0"/>
              <a:t>search for the position of the first element in </a:t>
            </a:r>
            <a:r>
              <a:rPr lang="en-CA" dirty="0" smtClean="0"/>
              <a:t>an array </a:t>
            </a:r>
            <a:r>
              <a:rPr lang="en-CA" dirty="0"/>
              <a:t>that is equal to </a:t>
            </a:r>
            <a:r>
              <a:rPr lang="en-CA" dirty="0" smtClean="0"/>
              <a:t>100.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7 - </a:t>
            </a:r>
            <a:fld id="{90994C07-E970-A243-9601-A1D642E986EC}" type="slidenum">
              <a:rPr lang="en-US" smtClean="0"/>
              <a:pPr/>
              <a:t>94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78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Linear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searchedValue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100;</a:t>
            </a:r>
          </a:p>
          <a:p>
            <a:pPr marL="0" indent="0">
              <a:buNone/>
            </a:pP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pos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0;</a:t>
            </a:r>
          </a:p>
          <a:p>
            <a:pPr marL="0" indent="0">
              <a:buNone/>
            </a:pP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boolean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found = false;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while 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pos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&lt;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values.length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&amp;&amp; !found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if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(values[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pos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] ==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searchedValue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found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 true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???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} else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pos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++;</a:t>
            </a: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CA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if (found</a:t>
            </a:r>
            <a:r>
              <a:rPr lang="en-CA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pPr marL="0" indent="0">
              <a:buNone/>
            </a:pPr>
            <a:r>
              <a:rPr lang="en-CA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CA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CA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System.out.println</a:t>
            </a:r>
            <a:r>
              <a:rPr lang="en-CA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("Found at position: " </a:t>
            </a:r>
            <a:r>
              <a:rPr lang="en-CA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+ </a:t>
            </a:r>
            <a:r>
              <a:rPr lang="en-CA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pos</a:t>
            </a:r>
            <a:r>
              <a:rPr lang="en-CA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CA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lse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System.out.println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("Not found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");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7 - </a:t>
            </a:r>
            <a:fld id="{90994C07-E970-A243-9601-A1D642E986EC}" type="slidenum">
              <a:rPr lang="en-US" smtClean="0"/>
              <a:pPr/>
              <a:t>95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968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Linear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922" y="1253756"/>
            <a:ext cx="8859078" cy="56042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public static ??? search(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values[], 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searchedValue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buNone/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for (???) {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if (???)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return ???;</a:t>
            </a:r>
          </a:p>
          <a:p>
            <a:pPr marL="0" indent="0">
              <a:buNone/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return ???;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public static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??? search(String words[], String name)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for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(???)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if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(???)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return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endParaRPr lang="en-US" sz="18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return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-1;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7 - </a:t>
            </a:r>
            <a:fld id="{90994C07-E970-A243-9601-A1D642E986EC}" type="slidenum">
              <a:rPr lang="en-US" smtClean="0"/>
              <a:pPr/>
              <a:t>96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29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Linear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922" y="1253756"/>
            <a:ext cx="8859078" cy="56042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public static 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search(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values[], 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searchedValue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buNone/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for (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&lt; 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values.length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++) {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if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values[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== 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searchedValue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return 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return -1;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public static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search(String words[], String name)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for (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&lt; 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words.length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++) {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if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(words[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].equals(name))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return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endParaRPr lang="en-US" sz="18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return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-1;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7 - </a:t>
            </a:r>
            <a:fld id="{90994C07-E970-A243-9601-A1D642E986EC}" type="slidenum">
              <a:rPr lang="en-US" smtClean="0"/>
              <a:pPr/>
              <a:t>97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11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Removing an Element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Suppose you want to remove the element with index </a:t>
            </a:r>
            <a:r>
              <a:rPr lang="en-CA" dirty="0" err="1"/>
              <a:t>pos</a:t>
            </a:r>
            <a:r>
              <a:rPr lang="en-CA" dirty="0"/>
              <a:t> from the array values</a:t>
            </a:r>
            <a:r>
              <a:rPr lang="en-CA" dirty="0" smtClean="0"/>
              <a:t>.</a:t>
            </a:r>
          </a:p>
          <a:p>
            <a:r>
              <a:rPr lang="en-CA" dirty="0"/>
              <a:t>Removing an Element in an </a:t>
            </a:r>
            <a:r>
              <a:rPr lang="en-CA" u="sng" dirty="0"/>
              <a:t>Unordered</a:t>
            </a:r>
            <a:r>
              <a:rPr lang="en-CA" dirty="0"/>
              <a:t> Array</a:t>
            </a:r>
            <a:endParaRPr lang="en-US" dirty="0" smtClean="0"/>
          </a:p>
          <a:p>
            <a:pPr marL="0" indent="0">
              <a:buNone/>
            </a:pPr>
            <a:endParaRPr lang="en-US" sz="2000" dirty="0" smtClean="0"/>
          </a:p>
          <a:p>
            <a:pPr marL="400050" lvl="1" indent="0">
              <a:buNone/>
            </a:pP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values[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pos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] = values[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currentSize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- 1];</a:t>
            </a:r>
          </a:p>
          <a:p>
            <a:pPr marL="400050" lvl="1" indent="0">
              <a:buNone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currentSize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--;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7 - </a:t>
            </a:r>
            <a:fld id="{90994C07-E970-A243-9601-A1D642E986EC}" type="slidenum">
              <a:rPr lang="en-US" smtClean="0"/>
              <a:pPr/>
              <a:t>98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3518" y="4406900"/>
            <a:ext cx="4829175" cy="231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474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Removing an Element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Removing an Element in an </a:t>
            </a:r>
            <a:r>
              <a:rPr lang="en-CA" u="sng" dirty="0"/>
              <a:t>Ordered</a:t>
            </a:r>
            <a:r>
              <a:rPr lang="en-CA" dirty="0"/>
              <a:t> </a:t>
            </a:r>
            <a:r>
              <a:rPr lang="en-CA" dirty="0" smtClean="0"/>
              <a:t>Array</a:t>
            </a:r>
          </a:p>
          <a:p>
            <a:pPr marL="0" indent="0">
              <a:buNone/>
            </a:pPr>
            <a:endParaRPr lang="en-CA" dirty="0" smtClean="0"/>
          </a:p>
          <a:p>
            <a:pPr marL="400050" lvl="1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for 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pos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&lt; </a:t>
            </a:r>
            <a:r>
              <a:rPr lang="en-US" sz="2400" b="1" dirty="0" err="1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currentSize</a:t>
            </a:r>
            <a:r>
              <a:rPr lang="en-US" sz="2400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- 1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++) 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00050" lvl="1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values[???]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= values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[???];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00050" lvl="1" indent="0">
              <a:buNone/>
            </a:pP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currentSize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-;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7 - </a:t>
            </a:r>
            <a:fld id="{90994C07-E970-A243-9601-A1D642E986EC}" type="slidenum">
              <a:rPr lang="en-US" smtClean="0"/>
              <a:pPr/>
              <a:t>99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6689" y="4098925"/>
            <a:ext cx="3686175" cy="225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579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5032</TotalTime>
  <Words>7978</Words>
  <Application>Microsoft Office PowerPoint</Application>
  <PresentationFormat>On-screen Show (4:3)</PresentationFormat>
  <Paragraphs>1766</Paragraphs>
  <Slides>138</Slides>
  <Notes>138</Notes>
  <HiddenSlides>4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138</vt:i4>
      </vt:variant>
    </vt:vector>
  </HeadingPairs>
  <TitlesOfParts>
    <vt:vector size="147" baseType="lpstr">
      <vt:lpstr>Arial</vt:lpstr>
      <vt:lpstr>Calibri</vt:lpstr>
      <vt:lpstr>Consolas</vt:lpstr>
      <vt:lpstr>Courier New</vt:lpstr>
      <vt:lpstr>Segoe UI</vt:lpstr>
      <vt:lpstr>Times</vt:lpstr>
      <vt:lpstr>Times New Roman</vt:lpstr>
      <vt:lpstr>Wingdings</vt:lpstr>
      <vt:lpstr>Office Theme</vt:lpstr>
      <vt:lpstr>PowerPoint Presentation</vt:lpstr>
      <vt:lpstr>PowerPoint Presentation</vt:lpstr>
      <vt:lpstr>1. Arrays</vt:lpstr>
      <vt:lpstr>Arrays</vt:lpstr>
      <vt:lpstr>Arrays</vt:lpstr>
      <vt:lpstr>Arrays</vt:lpstr>
      <vt:lpstr>Arrays</vt:lpstr>
      <vt:lpstr>Arrays</vt:lpstr>
      <vt:lpstr>Arrays</vt:lpstr>
      <vt:lpstr>Arrays</vt:lpstr>
      <vt:lpstr>Arrays</vt:lpstr>
      <vt:lpstr>2. Declaring Arrays</vt:lpstr>
      <vt:lpstr>Declaring Arrays</vt:lpstr>
      <vt:lpstr>Declaring Arrays</vt:lpstr>
      <vt:lpstr>Using Arrays</vt:lpstr>
      <vt:lpstr>PowerPoint Presentation</vt:lpstr>
      <vt:lpstr>BasicArray Example</vt:lpstr>
      <vt:lpstr>PowerPoint Presentation</vt:lpstr>
      <vt:lpstr>Bounds Checking</vt:lpstr>
      <vt:lpstr>Bounds Checking</vt:lpstr>
      <vt:lpstr>Bounds Checking</vt:lpstr>
      <vt:lpstr>Length for String and array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LetterCount</vt:lpstr>
      <vt:lpstr>Alternate Array Syntax</vt:lpstr>
      <vt:lpstr>Some of Common Array Algorithms</vt:lpstr>
      <vt:lpstr>Common algorithm – filling</vt:lpstr>
      <vt:lpstr>Common algorithm – reading input</vt:lpstr>
      <vt:lpstr>Common algorithm – filling</vt:lpstr>
      <vt:lpstr>Common algorithm – sum and average</vt:lpstr>
      <vt:lpstr>Common algorithm – sum and average</vt:lpstr>
      <vt:lpstr>Common algorithm – sum and average</vt:lpstr>
      <vt:lpstr>Common algorithm – maximum</vt:lpstr>
      <vt:lpstr>Common algorithm – minimum</vt:lpstr>
      <vt:lpstr>Common algorithm – max, min</vt:lpstr>
      <vt:lpstr>Common algorithm – search</vt:lpstr>
      <vt:lpstr>Common algorithm – search</vt:lpstr>
      <vt:lpstr>Common algorithm – search</vt:lpstr>
      <vt:lpstr>Common algorithm – search</vt:lpstr>
      <vt:lpstr>Common algorithm – element separators</vt:lpstr>
      <vt:lpstr>Another example – Sine graph using TBGP</vt:lpstr>
      <vt:lpstr>Initializer Lists</vt:lpstr>
      <vt:lpstr>Initializer Lists</vt:lpstr>
      <vt:lpstr>PowerPoint Presentation</vt:lpstr>
      <vt:lpstr>PowerPoint Presentation</vt:lpstr>
      <vt:lpstr>Practice</vt:lpstr>
      <vt:lpstr>Practice</vt:lpstr>
      <vt:lpstr>Practice</vt:lpstr>
      <vt:lpstr>Practice</vt:lpstr>
      <vt:lpstr>Arrays as Parameters</vt:lpstr>
      <vt:lpstr>Arrays as Parameters</vt:lpstr>
      <vt:lpstr>3. Arrays of Objects</vt:lpstr>
      <vt:lpstr>Arrays of Objects</vt:lpstr>
      <vt:lpstr>Arrays of Objects</vt:lpstr>
      <vt:lpstr>Arrays of Objects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Arrays of Objects</vt:lpstr>
      <vt:lpstr>UML Class Diagrams</vt:lpstr>
      <vt:lpstr>UML Class Diagrams: Multiplicity</vt:lpstr>
      <vt:lpstr>UML Class Diagrams: Multiplicity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Intermediate Summary</vt:lpstr>
      <vt:lpstr>Some of Common Array Methods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More Common Array Methods</vt:lpstr>
      <vt:lpstr>Swapping Elements</vt:lpstr>
      <vt:lpstr>PowerPoint Presentation</vt:lpstr>
      <vt:lpstr>PowerPoint Presentation</vt:lpstr>
      <vt:lpstr>Copying Arrays</vt:lpstr>
      <vt:lpstr>PowerPoint Presentation</vt:lpstr>
      <vt:lpstr>Another Copying Arrays</vt:lpstr>
      <vt:lpstr>Another Copying Arrays</vt:lpstr>
      <vt:lpstr>Linear Search</vt:lpstr>
      <vt:lpstr>Linear Search</vt:lpstr>
      <vt:lpstr>Linear Search</vt:lpstr>
      <vt:lpstr>Linear Search</vt:lpstr>
      <vt:lpstr>Removing an Element</vt:lpstr>
      <vt:lpstr>Removing an Element</vt:lpstr>
      <vt:lpstr>Removing an Element</vt:lpstr>
      <vt:lpstr>Inserting an Element</vt:lpstr>
      <vt:lpstr>Inserting an Element</vt:lpstr>
      <vt:lpstr>Inserting an Element</vt:lpstr>
      <vt:lpstr>Rotating</vt:lpstr>
      <vt:lpstr>Stack</vt:lpstr>
      <vt:lpstr>4. Command-Line Arguments</vt:lpstr>
      <vt:lpstr>PowerPoint Presentation</vt:lpstr>
      <vt:lpstr>5. Variable Length Parameter Lists</vt:lpstr>
      <vt:lpstr>Variable Length Parameter Lists</vt:lpstr>
      <vt:lpstr>Variable Length Parameter Lists</vt:lpstr>
      <vt:lpstr>Variable Length Parameter Lists</vt:lpstr>
      <vt:lpstr>Variable Length Parameter Lists</vt:lpstr>
      <vt:lpstr>Variable Length Parameter Lists</vt:lpstr>
      <vt:lpstr>Variable Length Parameter Lists</vt:lpstr>
      <vt:lpstr>PowerPoint Presentation</vt:lpstr>
      <vt:lpstr>PowerPoint Presentation</vt:lpstr>
      <vt:lpstr>6. Two-Dimensional Arrays</vt:lpstr>
      <vt:lpstr>Two-Dimensional Arrays</vt:lpstr>
      <vt:lpstr>Two-Dimensional Arrays</vt:lpstr>
      <vt:lpstr>Two-Dimensional Arrays</vt:lpstr>
      <vt:lpstr>Two-Dimensional Arrays</vt:lpstr>
      <vt:lpstr>Two-Dimensional Arrays</vt:lpstr>
      <vt:lpstr>Two-Dimensional Arrays</vt:lpstr>
      <vt:lpstr>Two-Dimensional Arrays</vt:lpstr>
      <vt:lpstr>Two-Dimensional Arrays</vt:lpstr>
      <vt:lpstr>Two-Dimensional Arrays</vt:lpstr>
      <vt:lpstr>Two-Dimensional Arrays</vt:lpstr>
      <vt:lpstr>Two-Dimensional Arrays</vt:lpstr>
      <vt:lpstr>Two-Dimensional Arrays</vt:lpstr>
      <vt:lpstr>PowerPoint Presentation</vt:lpstr>
      <vt:lpstr>Example - RandomColorBoard</vt:lpstr>
      <vt:lpstr>Soda Survey</vt:lpstr>
      <vt:lpstr>PowerPoint Presentation</vt:lpstr>
      <vt:lpstr>PowerPoint Presentation</vt:lpstr>
      <vt:lpstr>Multidimensional Arrays</vt:lpstr>
      <vt:lpstr>Multidimensional Arrays (Ragged Arrays)</vt:lpstr>
      <vt:lpstr>2D Array of Objects</vt:lpstr>
      <vt:lpstr>Multidimensional Arrays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Java Foundations</dc:title>
  <dc:creator>John Lewis</dc:creator>
  <cp:lastModifiedBy>Mlee</cp:lastModifiedBy>
  <cp:revision>255</cp:revision>
  <dcterms:created xsi:type="dcterms:W3CDTF">2013-08-04T16:55:31Z</dcterms:created>
  <dcterms:modified xsi:type="dcterms:W3CDTF">2019-11-25T23:16:05Z</dcterms:modified>
</cp:coreProperties>
</file>